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471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288" y="44"/>
      </p:cViewPr>
      <p:guideLst>
        <p:guide orient="horz" pos="2151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presProps" Target="presProps.xml"  /><Relationship Id="rId33" Type="http://schemas.openxmlformats.org/officeDocument/2006/relationships/viewProps" Target="viewProps.xml"  /><Relationship Id="rId34" Type="http://schemas.openxmlformats.org/officeDocument/2006/relationships/theme" Target="theme/theme1.xml"  /><Relationship Id="rId35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06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9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47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90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33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86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66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873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394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889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16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30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Relationship Id="rId3" Type="http://schemas.openxmlformats.org/officeDocument/2006/relationships/image" Target="../media/image3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gif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soundprovider.tistory.co1m/entry/Docker-Flask-%EA%B0%84%EB%8B%A8%ED%95%9C-%EC%B6%94%EB%A1%A0-API-%EC%84%9C%EB%B2%84-%EB%9D%84%EC%9A%B0%EA%B8%B0" TargetMode="External" /><Relationship Id="rId3" Type="http://schemas.openxmlformats.org/officeDocument/2006/relationships/hyperlink" Target="https://m.blog.naver.com/sooftware/221988187865" TargetMode="External"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테이블, 텍스트이(가) 표시된 사진  높은 신뢰도로 생성된 설명"/>
          <p:cNvPicPr>
            <a:picLocks noChangeAspect="1"/>
          </p:cNvPicPr>
          <p:nvPr/>
        </p:nvPicPr>
        <p:blipFill rotWithShape="1">
          <a:blip r:embed="rId2"/>
          <a:srcRect b="156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42950" y="1709737"/>
            <a:ext cx="5353050" cy="34385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88902" y="2315263"/>
            <a:ext cx="5140423" cy="673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9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  <a:cs typeface="+mn-cs"/>
              </a:rPr>
              <a:t>SHOES-PREDICTION</a:t>
            </a:r>
            <a:endParaRPr lang="en-US" altLang="ko-KR" sz="3900" b="1">
              <a:solidFill>
                <a:schemeClr val="tx1">
                  <a:lumMod val="75000"/>
                  <a:lumOff val="2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304" y="3306595"/>
            <a:ext cx="3499689" cy="558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100" b="1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산학캡스톤디자인</a:t>
            </a:r>
            <a:r>
              <a:rPr lang="en-US" altLang="ko-KR" sz="3100" b="1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  <a:cs typeface="+mn-cs"/>
              </a:rPr>
              <a:t>2</a:t>
            </a:r>
            <a:endParaRPr lang="en-US" altLang="ko-KR" sz="3100" b="1">
              <a:solidFill>
                <a:schemeClr val="bg1">
                  <a:lumMod val="50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03822" y="4486586"/>
            <a:ext cx="3588409" cy="4073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/>
                <a:ea typeface="-윤고딕330"/>
              </a:defRPr>
            </a:lvl1pPr>
          </a:lstStyle>
          <a:p>
            <a:pPr lvl="0" algn="l">
              <a:defRPr/>
            </a:pPr>
            <a:r>
              <a:rPr lang="en-US" altLang="ko-KR" sz="2100" b="1">
                <a:latin typeface="나눔고딕"/>
                <a:ea typeface="나눔고딕"/>
                <a:cs typeface="+mn-cs"/>
              </a:rPr>
              <a:t>20185020 </a:t>
            </a:r>
            <a:r>
              <a:rPr lang="ko-KR" altLang="en-US" sz="2100" b="1">
                <a:latin typeface="나눔고딕"/>
                <a:ea typeface="나눔고딕"/>
                <a:cs typeface="+mn-cs"/>
              </a:rPr>
              <a:t>문건위</a:t>
            </a:r>
            <a:endParaRPr lang="ko-KR" altLang="en-US" sz="2100" b="1">
              <a:latin typeface="나눔고딕"/>
              <a:ea typeface="나눔고딕"/>
              <a:cs typeface="+mn-cs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972457" y="4233006"/>
            <a:ext cx="824486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986824" y="4233006"/>
            <a:ext cx="824486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001191" y="4233006"/>
            <a:ext cx="824486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015559" y="4233006"/>
            <a:ext cx="824486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5029926" y="4233006"/>
            <a:ext cx="824486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-194291" y="-368700"/>
            <a:ext cx="3797700" cy="3797700"/>
          </a:xfrm>
          <a:prstGeom prst="ellipse">
            <a:avLst/>
          </a:prstGeom>
          <a:solidFill>
            <a:srgbClr val="0bd0d9"/>
          </a:solidFill>
          <a:ln>
            <a:solidFill>
              <a:srgbClr val="0ad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2305505" y="2108633"/>
            <a:ext cx="1375029" cy="1375029"/>
            <a:chOff x="2305505" y="-199138"/>
            <a:chExt cx="1375029" cy="1375029"/>
          </a:xfrm>
        </p:grpSpPr>
        <p:sp>
          <p:nvSpPr>
            <p:cNvPr id="12" name="타원 11"/>
            <p:cNvSpPr/>
            <p:nvPr/>
          </p:nvSpPr>
          <p:spPr>
            <a:xfrm>
              <a:off x="2305505" y="-199138"/>
              <a:ext cx="1375029" cy="1375029"/>
            </a:xfrm>
            <a:prstGeom prst="ellipse">
              <a:avLst/>
            </a:prstGeom>
            <a:solidFill>
              <a:srgbClr val="f8fff6"/>
            </a:solidFill>
            <a:ln w="38100">
              <a:solidFill>
                <a:srgbClr val="0ad0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44206" y="-65622"/>
              <a:ext cx="657159" cy="11079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/>
                  <a:ea typeface="나눔고딕 ExtraBold"/>
                </a:defRPr>
              </a:lvl1pPr>
            </a:lstStyle>
            <a:p>
              <a:pPr lvl="0">
                <a:defRPr/>
              </a:pPr>
              <a:r>
                <a:rPr lang="en-US" altLang="ko-KR" sz="6600">
                  <a:solidFill>
                    <a:srgbClr val="0ad0d9"/>
                  </a:solidFill>
                </a:rPr>
                <a:t>3</a:t>
              </a:r>
              <a:endParaRPr lang="ko-KR" altLang="en-US" sz="6600">
                <a:solidFill>
                  <a:srgbClr val="0ad0d9"/>
                </a:solidFill>
              </a:endParaRPr>
            </a:p>
          </p:txBody>
        </p:sp>
      </p:grpSp>
      <p:sp>
        <p:nvSpPr>
          <p:cNvPr id="18" name=""/>
          <p:cNvSpPr txBox="1"/>
          <p:nvPr/>
        </p:nvSpPr>
        <p:spPr>
          <a:xfrm>
            <a:off x="366183" y="3908774"/>
            <a:ext cx="9845952" cy="20710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200" b="1"/>
              <a:t>DATA</a:t>
            </a:r>
            <a:endParaRPr lang="en-US" altLang="ko-KR" sz="2200" b="1"/>
          </a:p>
          <a:p>
            <a:pPr>
              <a:defRPr/>
            </a:pPr>
            <a:r>
              <a:rPr lang="ko-KR" altLang="en-US"/>
              <a:t>	 </a:t>
            </a:r>
            <a:r>
              <a:rPr lang="en-US" altLang="ko-KR"/>
              <a:t>Web Crawling -- selenium (python </a:t>
            </a:r>
            <a:r>
              <a:rPr lang="ko-KR" altLang="en-US"/>
              <a:t>이용</a:t>
            </a:r>
            <a:r>
              <a:rPr lang="en-US" altLang="ko-KR"/>
              <a:t>)</a:t>
            </a:r>
            <a:endParaRPr lang="en-US" altLang="ko-KR"/>
          </a:p>
          <a:p>
            <a:pPr>
              <a:defRPr/>
            </a:pPr>
            <a:r>
              <a:rPr lang="en-US" altLang="ko-KR" b="1"/>
              <a:t>DATASET </a:t>
            </a:r>
            <a:endParaRPr lang="en-US" altLang="ko-KR" b="1"/>
          </a:p>
          <a:p>
            <a:pPr>
              <a:defRPr/>
            </a:pPr>
            <a:r>
              <a:rPr lang="en-US" altLang="ko-KR"/>
              <a:t>	jordan 1 ,  jordan 5,  jordan 6</a:t>
            </a:r>
            <a:endParaRPr lang="en-US" altLang="ko-KR"/>
          </a:p>
          <a:p>
            <a:pPr>
              <a:defRPr/>
            </a:pPr>
            <a:r>
              <a:rPr lang="ko-KR" altLang="en-US"/>
              <a:t>	</a:t>
            </a:r>
            <a:endParaRPr lang="en-US" altLang="ko-KR" b="1">
              <a:solidFill>
                <a:srgbClr val="ff0000"/>
              </a:solidFill>
            </a:endParaRPr>
          </a:p>
          <a:p>
            <a:pPr>
              <a:defRPr/>
            </a:pPr>
            <a:r>
              <a:rPr lang="ko-KR" altLang="en-US" b="1">
                <a:solidFill>
                  <a:srgbClr val="ff0000"/>
                </a:solidFill>
              </a:rPr>
              <a:t>	</a:t>
            </a:r>
            <a:r>
              <a:rPr lang="en-US" altLang="ko-KR" b="1">
                <a:solidFill>
                  <a:srgbClr val="ff0000"/>
                </a:solidFill>
              </a:rPr>
              <a:t>trainning  ----    2,977</a:t>
            </a:r>
            <a:r>
              <a:rPr lang="ko-KR" altLang="en-US" b="1">
                <a:solidFill>
                  <a:srgbClr val="ff0000"/>
                </a:solidFill>
              </a:rPr>
              <a:t> 장</a:t>
            </a:r>
            <a:endParaRPr lang="ko-KR" altLang="en-US" b="1">
              <a:solidFill>
                <a:srgbClr val="ff0000"/>
              </a:solidFill>
            </a:endParaRPr>
          </a:p>
          <a:p>
            <a:pPr>
              <a:defRPr/>
            </a:pPr>
            <a:r>
              <a:rPr lang="ko-KR" altLang="en-US" b="1">
                <a:solidFill>
                  <a:srgbClr val="ff0000"/>
                </a:solidFill>
              </a:rPr>
              <a:t>	</a:t>
            </a:r>
            <a:r>
              <a:rPr lang="en-US" altLang="ko-KR" b="1">
                <a:solidFill>
                  <a:srgbClr val="ff0000"/>
                </a:solidFill>
              </a:rPr>
              <a:t>validation -----  999</a:t>
            </a:r>
            <a:r>
              <a:rPr lang="ko-KR" altLang="en-US" b="1">
                <a:solidFill>
                  <a:srgbClr val="ff0000"/>
                </a:solidFill>
              </a:rPr>
              <a:t> 장</a:t>
            </a:r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631797" y="347165"/>
            <a:ext cx="1864084" cy="219493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13800">
                <a:solidFill>
                  <a:schemeClr val="bg1"/>
                </a:solidFill>
              </a:rPr>
              <a:t>W</a:t>
            </a:r>
            <a:endParaRPr lang="ko-KR" altLang="en-US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81688" y="298861"/>
            <a:ext cx="3853845" cy="3897342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67246" y="1223196"/>
            <a:ext cx="3140980" cy="2044908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56165" y="2709167"/>
            <a:ext cx="2794196" cy="2758510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80300" y="4262988"/>
            <a:ext cx="3119586" cy="17628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15258" y="725714"/>
            <a:ext cx="11161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1"/>
          <p:cNvSpPr>
            <a:spLocks noEditPoints="1"/>
          </p:cNvSpPr>
          <p:nvPr/>
        </p:nvSpPr>
        <p:spPr>
          <a:xfrm>
            <a:off x="9654105" y="2823364"/>
            <a:ext cx="618090" cy="611896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1211411" y="1750517"/>
            <a:ext cx="10395440" cy="12355"/>
          </a:xfrm>
          <a:prstGeom prst="line">
            <a:avLst/>
          </a:prstGeom>
          <a:ln w="57150">
            <a:solidFill>
              <a:srgbClr val="0e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211453" y="1538964"/>
            <a:ext cx="1571625" cy="0"/>
          </a:xfrm>
          <a:prstGeom prst="line">
            <a:avLst/>
          </a:prstGeom>
          <a:ln w="57150">
            <a:solidFill>
              <a:srgbClr val="029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43"/>
          <p:cNvSpPr txBox="1"/>
          <p:nvPr/>
        </p:nvSpPr>
        <p:spPr>
          <a:xfrm>
            <a:off x="489033" y="3429000"/>
            <a:ext cx="2474092" cy="28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ln w="9525">
                  <a:solidFill>
                    <a:schemeClr val="tx1">
                      <a:alpha val="0"/>
                    </a:schemeClr>
                  </a:solidFill>
                </a:ln>
                <a:latin typeface="굴림"/>
                <a:ea typeface="굴림"/>
              </a:rPr>
              <a:t>.</a:t>
            </a:r>
            <a:endParaRPr lang="ko-KR" altLang="en-US" sz="1300" b="1">
              <a:ln w="9525">
                <a:solidFill>
                  <a:schemeClr val="tx1">
                    <a:alpha val="0"/>
                  </a:schemeClr>
                </a:solidFill>
              </a:ln>
              <a:latin typeface="굴림"/>
              <a:ea typeface="굴림"/>
            </a:endParaRPr>
          </a:p>
        </p:txBody>
      </p:sp>
      <p:sp>
        <p:nvSpPr>
          <p:cNvPr id="69" name="TextBox 12"/>
          <p:cNvSpPr txBox="1"/>
          <p:nvPr/>
        </p:nvSpPr>
        <p:spPr>
          <a:xfrm>
            <a:off x="396643" y="262457"/>
            <a:ext cx="3899362" cy="44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SHOES-PREDICTION</a:t>
            </a:r>
            <a:endParaRPr lang="en-US" altLang="ko-KR" sz="2300" b="1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1066799" y="850899"/>
            <a:ext cx="2612390" cy="54737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000" b="1"/>
              <a:t>학습 과정 </a:t>
            </a:r>
            <a:endParaRPr lang="ko-KR" altLang="en-US" sz="3000" b="1"/>
          </a:p>
        </p:txBody>
      </p:sp>
      <p:sp>
        <p:nvSpPr>
          <p:cNvPr id="71" name=""/>
          <p:cNvSpPr txBox="1"/>
          <p:nvPr/>
        </p:nvSpPr>
        <p:spPr>
          <a:xfrm>
            <a:off x="1358900" y="2070100"/>
            <a:ext cx="6807201" cy="40525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 b="1"/>
              <a:t>1.</a:t>
            </a:r>
            <a:r>
              <a:rPr lang="ko-KR" altLang="en-US" sz="2000" b="1"/>
              <a:t> 데이터 불러오기(정규화)</a:t>
            </a:r>
            <a:endParaRPr lang="ko-KR" altLang="en-US" sz="2000" b="1"/>
          </a:p>
          <a:p>
            <a:pPr>
              <a:defRPr/>
            </a:pPr>
            <a:endParaRPr lang="en-US" altLang="ko-KR" sz="2000" b="1"/>
          </a:p>
          <a:p>
            <a:pPr>
              <a:defRPr/>
            </a:pPr>
            <a:r>
              <a:rPr lang="en-US" altLang="ko-KR" sz="2000" b="1"/>
              <a:t>2.</a:t>
            </a:r>
            <a:r>
              <a:rPr lang="ko-KR" altLang="en-US" sz="2000" b="1"/>
              <a:t> 모델 정의</a:t>
            </a:r>
            <a:endParaRPr lang="ko-KR" altLang="en-US" sz="2000" b="1"/>
          </a:p>
          <a:p>
            <a:pPr>
              <a:defRPr/>
            </a:pPr>
            <a:r>
              <a:rPr lang="ko-KR" altLang="en-US" sz="2000" b="1"/>
              <a:t>	</a:t>
            </a:r>
            <a:r>
              <a:rPr lang="en-US" altLang="ko-KR" sz="2000" b="1"/>
              <a:t>----</a:t>
            </a:r>
            <a:r>
              <a:rPr lang="ko-KR" altLang="en-US" sz="2000" b="1"/>
              <a:t> </a:t>
            </a:r>
            <a:r>
              <a:rPr lang="en-US" altLang="ko-KR" sz="2000" b="1">
                <a:solidFill>
                  <a:srgbClr val="ff0000"/>
                </a:solidFill>
              </a:rPr>
              <a:t>resnet34</a:t>
            </a:r>
            <a:endParaRPr lang="en-US" altLang="ko-KR" sz="2000" b="1"/>
          </a:p>
          <a:p>
            <a:pPr>
              <a:defRPr/>
            </a:pPr>
            <a:endParaRPr lang="en-US" altLang="ko-KR" sz="2000" b="1"/>
          </a:p>
          <a:p>
            <a:pPr>
              <a:defRPr/>
            </a:pPr>
            <a:r>
              <a:rPr lang="en-US" altLang="ko-KR" sz="2000" b="1"/>
              <a:t>3.</a:t>
            </a:r>
            <a:r>
              <a:rPr lang="ko-KR" altLang="en-US" sz="2000" b="1"/>
              <a:t> 손실함수 및 Optimizer 정의</a:t>
            </a:r>
            <a:endParaRPr lang="ko-KR" altLang="en-US" sz="2000" b="1"/>
          </a:p>
          <a:p>
            <a:pPr>
              <a:defRPr/>
            </a:pPr>
            <a:r>
              <a:rPr lang="en-US" altLang="ko-KR" sz="2000" b="1"/>
              <a:t>	----transfer learning </a:t>
            </a:r>
            <a:endParaRPr lang="en-US" altLang="ko-KR" sz="2000" b="1"/>
          </a:p>
          <a:p>
            <a:pPr>
              <a:defRPr/>
            </a:pPr>
            <a:endParaRPr lang="en-US" altLang="ko-KR" sz="2000" b="1"/>
          </a:p>
          <a:p>
            <a:pPr>
              <a:defRPr/>
            </a:pPr>
            <a:r>
              <a:rPr lang="en-US" altLang="ko-KR" sz="2000" b="1"/>
              <a:t>4. </a:t>
            </a:r>
            <a:r>
              <a:rPr lang="en-US" altLang="ko-KR" sz="2000" b="1">
                <a:solidFill>
                  <a:srgbClr val="ff0000"/>
                </a:solidFill>
              </a:rPr>
              <a:t>finetuning</a:t>
            </a:r>
            <a:r>
              <a:rPr lang="en-US" altLang="ko-KR" sz="2000" b="1"/>
              <a:t> </a:t>
            </a:r>
            <a:r>
              <a:rPr lang="ko-KR" altLang="en-US" sz="2000" b="1"/>
              <a:t>진행</a:t>
            </a:r>
            <a:endParaRPr lang="ko-KR" altLang="en-US" sz="2000" b="1"/>
          </a:p>
          <a:p>
            <a:pPr>
              <a:defRPr/>
            </a:pPr>
            <a:endParaRPr lang="ko-KR" altLang="en-US" sz="2000" b="1"/>
          </a:p>
          <a:p>
            <a:pPr>
              <a:defRPr/>
            </a:pPr>
            <a:r>
              <a:rPr lang="en-US" altLang="ko-KR" sz="2000" b="1"/>
              <a:t>5.</a:t>
            </a:r>
            <a:r>
              <a:rPr lang="ko-KR" altLang="en-US" sz="2000" b="1"/>
              <a:t> Train dataset을 통해 학습 &amp; Test dataset을 통해 평가</a:t>
            </a:r>
            <a:endParaRPr lang="ko-KR" altLang="en-US" sz="2000" b="1"/>
          </a:p>
          <a:p>
            <a:pPr>
              <a:defRPr/>
            </a:pPr>
            <a:endParaRPr lang="ko-KR" altLang="en-US" sz="2000" b="1"/>
          </a:p>
          <a:p>
            <a:pPr>
              <a:defRPr/>
            </a:pPr>
            <a:r>
              <a:rPr lang="en-US" altLang="ko-KR" sz="2000" b="1"/>
              <a:t>6. Model </a:t>
            </a:r>
            <a:r>
              <a:rPr lang="ko-KR" altLang="en-US" sz="2000" b="1"/>
              <a:t>저장 및 </a:t>
            </a:r>
            <a:r>
              <a:rPr lang="en-US" altLang="ko-KR" sz="2000" b="1"/>
              <a:t>flask </a:t>
            </a:r>
            <a:r>
              <a:rPr lang="ko-KR" altLang="en-US" sz="2000" b="1"/>
              <a:t>배포</a:t>
            </a:r>
            <a:endParaRPr lang="ko-KR" altLang="en-US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15258" y="725714"/>
            <a:ext cx="11161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1"/>
          <p:cNvSpPr>
            <a:spLocks noEditPoints="1"/>
          </p:cNvSpPr>
          <p:nvPr/>
        </p:nvSpPr>
        <p:spPr>
          <a:xfrm>
            <a:off x="9654105" y="2823364"/>
            <a:ext cx="618090" cy="611896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898279" y="1530768"/>
            <a:ext cx="10395440" cy="12355"/>
          </a:xfrm>
          <a:prstGeom prst="line">
            <a:avLst/>
          </a:prstGeom>
          <a:ln w="57150">
            <a:solidFill>
              <a:srgbClr val="0e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907327" y="1227333"/>
            <a:ext cx="1571625" cy="0"/>
          </a:xfrm>
          <a:prstGeom prst="line">
            <a:avLst/>
          </a:prstGeom>
          <a:ln w="57150">
            <a:solidFill>
              <a:srgbClr val="029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43"/>
          <p:cNvSpPr txBox="1"/>
          <p:nvPr/>
        </p:nvSpPr>
        <p:spPr>
          <a:xfrm>
            <a:off x="489033" y="3429000"/>
            <a:ext cx="2474092" cy="28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ln w="9525">
                  <a:solidFill>
                    <a:schemeClr val="tx1">
                      <a:alpha val="0"/>
                    </a:schemeClr>
                  </a:solidFill>
                </a:ln>
                <a:latin typeface="굴림"/>
                <a:ea typeface="굴림"/>
              </a:rPr>
              <a:t>.</a:t>
            </a:r>
            <a:endParaRPr lang="ko-KR" altLang="en-US" sz="1300" b="1">
              <a:ln w="9525">
                <a:solidFill>
                  <a:schemeClr val="tx1">
                    <a:alpha val="0"/>
                  </a:schemeClr>
                </a:solidFill>
              </a:ln>
              <a:latin typeface="굴림"/>
              <a:ea typeface="굴림"/>
            </a:endParaRPr>
          </a:p>
        </p:txBody>
      </p:sp>
      <p:sp>
        <p:nvSpPr>
          <p:cNvPr id="69" name="TextBox 12"/>
          <p:cNvSpPr txBox="1"/>
          <p:nvPr/>
        </p:nvSpPr>
        <p:spPr>
          <a:xfrm>
            <a:off x="396643" y="262457"/>
            <a:ext cx="3899362" cy="44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SHOES-PREDICTION</a:t>
            </a:r>
            <a:endParaRPr lang="en-US" altLang="ko-KR" sz="2300" b="1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965561"/>
            <a:ext cx="4776722" cy="3803947"/>
          </a:xfrm>
          <a:prstGeom prst="rect">
            <a:avLst/>
          </a:prstGeom>
        </p:spPr>
      </p:pic>
      <p:sp>
        <p:nvSpPr>
          <p:cNvPr id="71" name=""/>
          <p:cNvSpPr txBox="1"/>
          <p:nvPr/>
        </p:nvSpPr>
        <p:spPr>
          <a:xfrm>
            <a:off x="1100889" y="2560435"/>
            <a:ext cx="4574888" cy="24763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200" b="1"/>
              <a:t>&lt;</a:t>
            </a:r>
            <a:r>
              <a:rPr lang="ko-KR" altLang="en-US" sz="2200" b="1"/>
              <a:t>데이터 정규화</a:t>
            </a:r>
            <a:r>
              <a:rPr lang="en-US" altLang="ko-KR" sz="2200" b="1"/>
              <a:t>&gt;</a:t>
            </a:r>
            <a:endParaRPr lang="en-US" altLang="ko-KR" sz="2200" b="1"/>
          </a:p>
          <a:p>
            <a:pPr>
              <a:defRPr/>
            </a:pPr>
            <a:endParaRPr lang="ko-KR" altLang="en-US" sz="2700"/>
          </a:p>
          <a:p>
            <a:pPr>
              <a:defRPr/>
            </a:pPr>
            <a:r>
              <a:rPr lang="ko-KR" altLang="en-US" sz="2700"/>
              <a:t>데이터는 </a:t>
            </a:r>
            <a:r>
              <a:rPr lang="en-US" altLang="ko-KR" sz="2700">
                <a:solidFill>
                  <a:srgbClr val="ff0000"/>
                </a:solidFill>
              </a:rPr>
              <a:t>crawling</a:t>
            </a:r>
            <a:r>
              <a:rPr lang="ko-KR" altLang="en-US" sz="2700"/>
              <a:t>을 통해 모은 데이터를 사용하고 </a:t>
            </a:r>
            <a:endParaRPr lang="ko-KR" altLang="en-US" sz="2700"/>
          </a:p>
          <a:p>
            <a:pPr>
              <a:defRPr/>
            </a:pPr>
            <a:r>
              <a:rPr lang="en-US" altLang="ko-KR" sz="2700"/>
              <a:t>jordan 1, jordan 5, jordan 6</a:t>
            </a:r>
            <a:r>
              <a:rPr lang="ko-KR" altLang="en-US" sz="2700"/>
              <a:t> </a:t>
            </a:r>
            <a:r>
              <a:rPr lang="en-US" altLang="ko-KR" sz="2700">
                <a:solidFill>
                  <a:srgbClr val="ff0000"/>
                </a:solidFill>
              </a:rPr>
              <a:t>3</a:t>
            </a:r>
            <a:r>
              <a:rPr lang="ko-KR" altLang="en-US" sz="2700">
                <a:solidFill>
                  <a:srgbClr val="ff0000"/>
                </a:solidFill>
              </a:rPr>
              <a:t>가지의 클래스</a:t>
            </a:r>
            <a:r>
              <a:rPr lang="ko-KR" altLang="en-US" sz="2700"/>
              <a:t>를 가진다</a:t>
            </a:r>
            <a:r>
              <a:rPr lang="en-US" altLang="ko-KR" sz="2700"/>
              <a:t>.</a:t>
            </a:r>
            <a:endParaRPr lang="en-US" altLang="ko-KR" sz="2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15258" y="725714"/>
            <a:ext cx="11161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860179" y="1651033"/>
            <a:ext cx="10395440" cy="12355"/>
          </a:xfrm>
          <a:prstGeom prst="line">
            <a:avLst/>
          </a:prstGeom>
          <a:ln w="57150">
            <a:solidFill>
              <a:srgbClr val="0e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857618" y="1451827"/>
            <a:ext cx="1571625" cy="0"/>
          </a:xfrm>
          <a:prstGeom prst="line">
            <a:avLst/>
          </a:prstGeom>
          <a:ln w="57150">
            <a:solidFill>
              <a:srgbClr val="029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43"/>
          <p:cNvSpPr txBox="1"/>
          <p:nvPr/>
        </p:nvSpPr>
        <p:spPr>
          <a:xfrm>
            <a:off x="489033" y="3429000"/>
            <a:ext cx="2474092" cy="28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ln w="9525">
                  <a:solidFill>
                    <a:schemeClr val="tx1">
                      <a:alpha val="0"/>
                    </a:schemeClr>
                  </a:solidFill>
                </a:ln>
                <a:latin typeface="굴림"/>
                <a:ea typeface="굴림"/>
              </a:rPr>
              <a:t>.</a:t>
            </a:r>
            <a:endParaRPr lang="ko-KR" altLang="en-US" sz="1300" b="1">
              <a:ln w="9525">
                <a:solidFill>
                  <a:schemeClr val="tx1">
                    <a:alpha val="0"/>
                  </a:schemeClr>
                </a:solidFill>
              </a:ln>
              <a:latin typeface="굴림"/>
              <a:ea typeface="굴림"/>
            </a:endParaRPr>
          </a:p>
        </p:txBody>
      </p:sp>
      <p:sp>
        <p:nvSpPr>
          <p:cNvPr id="69" name="TextBox 12"/>
          <p:cNvSpPr txBox="1"/>
          <p:nvPr/>
        </p:nvSpPr>
        <p:spPr>
          <a:xfrm>
            <a:off x="396643" y="262457"/>
            <a:ext cx="3899362" cy="44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SHOES-PREDICTION</a:t>
            </a:r>
            <a:endParaRPr lang="en-US" altLang="ko-KR" sz="2300" b="1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804333" y="946727"/>
            <a:ext cx="6301894" cy="41344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100" b="1"/>
              <a:t>모델 정의 및 </a:t>
            </a:r>
            <a:r>
              <a:rPr lang="en-US" altLang="ko-KR" sz="2100" b="1"/>
              <a:t>finetuning </a:t>
            </a:r>
            <a:r>
              <a:rPr lang="ko-KR" altLang="en-US" sz="2100" b="1"/>
              <a:t>진행</a:t>
            </a:r>
            <a:endParaRPr lang="ko-KR" altLang="en-US" sz="2100" b="1"/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5865" y="2328640"/>
            <a:ext cx="3908447" cy="2200719"/>
          </a:xfrm>
          <a:prstGeom prst="rect">
            <a:avLst/>
          </a:prstGeom>
        </p:spPr>
      </p:pic>
      <p:sp>
        <p:nvSpPr>
          <p:cNvPr id="72" name=""/>
          <p:cNvSpPr txBox="1"/>
          <p:nvPr/>
        </p:nvSpPr>
        <p:spPr>
          <a:xfrm>
            <a:off x="919788" y="1783773"/>
            <a:ext cx="2867121" cy="4241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200" b="1">
                <a:solidFill>
                  <a:srgbClr val="ff0000"/>
                </a:solidFill>
              </a:rPr>
              <a:t>resnet34</a:t>
            </a:r>
            <a:endParaRPr lang="en-US" altLang="ko-KR" sz="2200" b="1">
              <a:solidFill>
                <a:srgbClr val="ff0000"/>
              </a:solidFill>
            </a:endParaRPr>
          </a:p>
        </p:txBody>
      </p:sp>
      <p:sp>
        <p:nvSpPr>
          <p:cNvPr id="74" name=""/>
          <p:cNvSpPr/>
          <p:nvPr/>
        </p:nvSpPr>
        <p:spPr>
          <a:xfrm>
            <a:off x="5205619" y="3118402"/>
            <a:ext cx="1780760" cy="62119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443758" y="1929256"/>
            <a:ext cx="3406435" cy="3505503"/>
          </a:xfrm>
          <a:prstGeom prst="rect">
            <a:avLst/>
          </a:prstGeom>
        </p:spPr>
      </p:pic>
      <p:sp>
        <p:nvSpPr>
          <p:cNvPr id="76" name=""/>
          <p:cNvSpPr txBox="1"/>
          <p:nvPr/>
        </p:nvSpPr>
        <p:spPr>
          <a:xfrm>
            <a:off x="1354207" y="5002695"/>
            <a:ext cx="5787474" cy="9104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resnet</a:t>
            </a:r>
            <a:r>
              <a:rPr lang="ko-KR" altLang="en-US"/>
              <a:t> 모델을 이용해서 </a:t>
            </a:r>
            <a:r>
              <a:rPr lang="en-US" altLang="ko-KR">
                <a:solidFill>
                  <a:srgbClr val="ff0000"/>
                </a:solidFill>
              </a:rPr>
              <a:t>conv1, conv2, conv3</a:t>
            </a:r>
            <a:r>
              <a:rPr lang="ko-KR" altLang="en-US"/>
              <a:t>를 저장하고 학습을 돌린다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fc.weight, fc.bias</a:t>
            </a:r>
            <a:r>
              <a:rPr lang="ko-KR" altLang="en-US"/>
              <a:t>를 저장하여 파인튜닝을 진행하였다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"/>
          <p:cNvSpPr/>
          <p:nvPr/>
        </p:nvSpPr>
        <p:spPr>
          <a:xfrm>
            <a:off x="4438650" y="3209925"/>
            <a:ext cx="7391401" cy="3175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15258" y="725714"/>
            <a:ext cx="11161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1"/>
          <p:cNvSpPr>
            <a:spLocks noEditPoints="1"/>
          </p:cNvSpPr>
          <p:nvPr/>
        </p:nvSpPr>
        <p:spPr>
          <a:xfrm>
            <a:off x="9654105" y="2823364"/>
            <a:ext cx="618090" cy="611896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643951" y="1068950"/>
            <a:ext cx="10395440" cy="12355"/>
          </a:xfrm>
          <a:prstGeom prst="line">
            <a:avLst/>
          </a:prstGeom>
          <a:ln w="57150">
            <a:solidFill>
              <a:srgbClr val="0e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43"/>
          <p:cNvSpPr txBox="1"/>
          <p:nvPr/>
        </p:nvSpPr>
        <p:spPr>
          <a:xfrm>
            <a:off x="489033" y="3429000"/>
            <a:ext cx="2474092" cy="28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ln w="9525">
                  <a:solidFill>
                    <a:schemeClr val="tx1">
                      <a:alpha val="0"/>
                    </a:schemeClr>
                  </a:solidFill>
                </a:ln>
                <a:latin typeface="굴림"/>
                <a:ea typeface="굴림"/>
              </a:rPr>
              <a:t>.</a:t>
            </a:r>
            <a:endParaRPr lang="ko-KR" altLang="en-US" sz="1300" b="1">
              <a:ln w="9525">
                <a:solidFill>
                  <a:schemeClr val="tx1">
                    <a:alpha val="0"/>
                  </a:schemeClr>
                </a:solidFill>
              </a:ln>
              <a:latin typeface="굴림"/>
              <a:ea typeface="굴림"/>
            </a:endParaRPr>
          </a:p>
        </p:txBody>
      </p:sp>
      <p:sp>
        <p:nvSpPr>
          <p:cNvPr id="69" name="TextBox 12"/>
          <p:cNvSpPr txBox="1"/>
          <p:nvPr/>
        </p:nvSpPr>
        <p:spPr>
          <a:xfrm>
            <a:off x="396643" y="262457"/>
            <a:ext cx="3899362" cy="44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SHOES-PREDICTION</a:t>
            </a:r>
            <a:endParaRPr lang="en-US" altLang="ko-KR" sz="2300" b="1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3649" y="1737203"/>
            <a:ext cx="3859777" cy="1239600"/>
          </a:xfrm>
          <a:prstGeom prst="rect">
            <a:avLst/>
          </a:prstGeom>
        </p:spPr>
      </p:pic>
      <p:pic>
        <p:nvPicPr>
          <p:cNvPr id="7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6485" y="3562350"/>
            <a:ext cx="2831060" cy="2133785"/>
          </a:xfrm>
          <a:prstGeom prst="rect">
            <a:avLst/>
          </a:prstGeom>
        </p:spPr>
      </p:pic>
      <p:sp>
        <p:nvSpPr>
          <p:cNvPr id="72" name=""/>
          <p:cNvSpPr txBox="1"/>
          <p:nvPr/>
        </p:nvSpPr>
        <p:spPr>
          <a:xfrm>
            <a:off x="1064394" y="1321954"/>
            <a:ext cx="2491893" cy="36206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1. </a:t>
            </a:r>
            <a:r>
              <a:rPr lang="ko-KR" altLang="en-US"/>
              <a:t>필요 모듈</a:t>
            </a:r>
            <a:endParaRPr lang="ko-KR" altLang="en-US"/>
          </a:p>
        </p:txBody>
      </p:sp>
      <p:sp>
        <p:nvSpPr>
          <p:cNvPr id="73" name=""/>
          <p:cNvSpPr txBox="1"/>
          <p:nvPr/>
        </p:nvSpPr>
        <p:spPr>
          <a:xfrm>
            <a:off x="1033701" y="3066934"/>
            <a:ext cx="2491893" cy="362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2. google webdriver</a:t>
            </a:r>
            <a:endParaRPr lang="en-US" altLang="ko-KR"/>
          </a:p>
        </p:txBody>
      </p:sp>
      <p:sp>
        <p:nvSpPr>
          <p:cNvPr id="74" name=""/>
          <p:cNvSpPr txBox="1"/>
          <p:nvPr/>
        </p:nvSpPr>
        <p:spPr>
          <a:xfrm>
            <a:off x="5893952" y="1418647"/>
            <a:ext cx="5080002" cy="206559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200" b="1"/>
              <a:t>selenium</a:t>
            </a:r>
            <a:r>
              <a:rPr lang="ko-KR" altLang="en-US" sz="2200" b="1"/>
              <a:t>이란</a:t>
            </a:r>
            <a:r>
              <a:rPr lang="en-US" altLang="ko-KR" sz="2200" b="1"/>
              <a:t>??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Selenium은 주로 웹앱을 테스트하는데 이용하는 프레임워크다. webdriver라는 API를 통해 운영체제에 설치된 Chrome등의 브라우저를 제어하게 된다.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79847" y="3495675"/>
            <a:ext cx="3466399" cy="2306682"/>
          </a:xfrm>
          <a:prstGeom prst="rect">
            <a:avLst/>
          </a:prstGeom>
        </p:spPr>
      </p:pic>
      <p:sp>
        <p:nvSpPr>
          <p:cNvPr id="76" name=""/>
          <p:cNvSpPr txBox="1"/>
          <p:nvPr/>
        </p:nvSpPr>
        <p:spPr>
          <a:xfrm>
            <a:off x="8540749" y="4264024"/>
            <a:ext cx="3060698" cy="63944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사진과 같이 이미지 </a:t>
            </a:r>
            <a:r>
              <a:rPr lang="en-US" altLang="ko-KR"/>
              <a:t>xpath</a:t>
            </a:r>
            <a:r>
              <a:rPr lang="ko-KR" altLang="en-US"/>
              <a:t>를 이용해 크롤링을 진행함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15258" y="725714"/>
            <a:ext cx="11161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1"/>
          <p:cNvSpPr>
            <a:spLocks noEditPoints="1"/>
          </p:cNvSpPr>
          <p:nvPr/>
        </p:nvSpPr>
        <p:spPr>
          <a:xfrm>
            <a:off x="9654105" y="2823364"/>
            <a:ext cx="618090" cy="611896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860179" y="1651033"/>
            <a:ext cx="10395440" cy="12355"/>
          </a:xfrm>
          <a:prstGeom prst="line">
            <a:avLst/>
          </a:prstGeom>
          <a:ln w="57150">
            <a:solidFill>
              <a:srgbClr val="0e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857618" y="1451827"/>
            <a:ext cx="1571625" cy="0"/>
          </a:xfrm>
          <a:prstGeom prst="line">
            <a:avLst/>
          </a:prstGeom>
          <a:ln w="57150">
            <a:solidFill>
              <a:srgbClr val="029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43"/>
          <p:cNvSpPr txBox="1"/>
          <p:nvPr/>
        </p:nvSpPr>
        <p:spPr>
          <a:xfrm>
            <a:off x="489033" y="3429000"/>
            <a:ext cx="2474092" cy="28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ln w="9525">
                  <a:solidFill>
                    <a:schemeClr val="tx1">
                      <a:alpha val="0"/>
                    </a:schemeClr>
                  </a:solidFill>
                </a:ln>
                <a:latin typeface="굴림"/>
                <a:ea typeface="굴림"/>
              </a:rPr>
              <a:t>.</a:t>
            </a:r>
            <a:endParaRPr lang="ko-KR" altLang="en-US" sz="1300" b="1">
              <a:ln w="9525">
                <a:solidFill>
                  <a:schemeClr val="tx1">
                    <a:alpha val="0"/>
                  </a:schemeClr>
                </a:solidFill>
              </a:ln>
              <a:latin typeface="굴림"/>
              <a:ea typeface="굴림"/>
            </a:endParaRPr>
          </a:p>
        </p:txBody>
      </p:sp>
      <p:sp>
        <p:nvSpPr>
          <p:cNvPr id="69" name="TextBox 12"/>
          <p:cNvSpPr txBox="1"/>
          <p:nvPr/>
        </p:nvSpPr>
        <p:spPr>
          <a:xfrm>
            <a:off x="396643" y="262457"/>
            <a:ext cx="3899362" cy="44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SHOES-PREDICTION</a:t>
            </a:r>
            <a:endParaRPr lang="en-US" altLang="ko-KR" sz="2300" b="1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804333" y="946727"/>
            <a:ext cx="6301894" cy="41344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100" b="1"/>
              <a:t>모델 정의 및 </a:t>
            </a:r>
            <a:r>
              <a:rPr lang="en-US" altLang="ko-KR" sz="2100" b="1"/>
              <a:t>finetuning </a:t>
            </a:r>
            <a:r>
              <a:rPr lang="ko-KR" altLang="en-US" sz="2100" b="1"/>
              <a:t>진행</a:t>
            </a:r>
            <a:endParaRPr lang="ko-KR" altLang="en-US" sz="2100" b="1"/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36544" y="1993872"/>
            <a:ext cx="4131945" cy="3905581"/>
          </a:xfrm>
          <a:prstGeom prst="rect">
            <a:avLst/>
          </a:prstGeom>
        </p:spPr>
      </p:pic>
      <p:sp>
        <p:nvSpPr>
          <p:cNvPr id="74" name=""/>
          <p:cNvSpPr txBox="1"/>
          <p:nvPr/>
        </p:nvSpPr>
        <p:spPr>
          <a:xfrm>
            <a:off x="5930349" y="3429000"/>
            <a:ext cx="4400136" cy="10934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200" b="1"/>
              <a:t>Finetuning</a:t>
            </a:r>
            <a:r>
              <a:rPr lang="ko-KR" altLang="en-US" sz="2200" b="1"/>
              <a:t>을 진행하여 이와같은 </a:t>
            </a:r>
            <a:r>
              <a:rPr lang="en-US" altLang="ko-KR" sz="2200" b="1"/>
              <a:t>model_ft</a:t>
            </a:r>
            <a:r>
              <a:rPr lang="ko-KR" altLang="en-US" sz="2200" b="1"/>
              <a:t>을 얻게 되었다</a:t>
            </a:r>
            <a:r>
              <a:rPr lang="en-US" altLang="ko-KR" sz="2200" b="1"/>
              <a:t>.</a:t>
            </a:r>
            <a:endParaRPr lang="en-US" altLang="ko-KR" sz="2200" b="1"/>
          </a:p>
          <a:p>
            <a:pPr>
              <a:defRPr/>
            </a:pPr>
            <a:endParaRPr lang="en-US" altLang="ko-KR" sz="2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15258" y="725714"/>
            <a:ext cx="11161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1"/>
          <p:cNvSpPr>
            <a:spLocks noEditPoints="1"/>
          </p:cNvSpPr>
          <p:nvPr/>
        </p:nvSpPr>
        <p:spPr>
          <a:xfrm>
            <a:off x="9654105" y="2823364"/>
            <a:ext cx="618090" cy="611896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860179" y="1651033"/>
            <a:ext cx="10395440" cy="12355"/>
          </a:xfrm>
          <a:prstGeom prst="line">
            <a:avLst/>
          </a:prstGeom>
          <a:ln w="57150">
            <a:solidFill>
              <a:srgbClr val="0e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857618" y="1451827"/>
            <a:ext cx="1571625" cy="0"/>
          </a:xfrm>
          <a:prstGeom prst="line">
            <a:avLst/>
          </a:prstGeom>
          <a:ln w="57150">
            <a:solidFill>
              <a:srgbClr val="029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43"/>
          <p:cNvSpPr txBox="1"/>
          <p:nvPr/>
        </p:nvSpPr>
        <p:spPr>
          <a:xfrm>
            <a:off x="489033" y="3429000"/>
            <a:ext cx="2474092" cy="28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ln w="9525">
                  <a:solidFill>
                    <a:schemeClr val="tx1">
                      <a:alpha val="0"/>
                    </a:schemeClr>
                  </a:solidFill>
                </a:ln>
                <a:latin typeface="굴림"/>
                <a:ea typeface="굴림"/>
              </a:rPr>
              <a:t>.</a:t>
            </a:r>
            <a:endParaRPr lang="ko-KR" altLang="en-US" sz="1300" b="1">
              <a:ln w="9525">
                <a:solidFill>
                  <a:schemeClr val="tx1">
                    <a:alpha val="0"/>
                  </a:schemeClr>
                </a:solidFill>
              </a:ln>
              <a:latin typeface="굴림"/>
              <a:ea typeface="굴림"/>
            </a:endParaRPr>
          </a:p>
        </p:txBody>
      </p:sp>
      <p:sp>
        <p:nvSpPr>
          <p:cNvPr id="69" name="TextBox 12"/>
          <p:cNvSpPr txBox="1"/>
          <p:nvPr/>
        </p:nvSpPr>
        <p:spPr>
          <a:xfrm>
            <a:off x="396643" y="262457"/>
            <a:ext cx="3899362" cy="44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SHOES-PREDICTION</a:t>
            </a:r>
            <a:endParaRPr lang="en-US" altLang="ko-KR" sz="2300" b="1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804333" y="946727"/>
            <a:ext cx="6301894" cy="41344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100" b="1"/>
              <a:t>모델 정의 및 </a:t>
            </a:r>
            <a:r>
              <a:rPr lang="en-US" altLang="ko-KR" sz="2100" b="1"/>
              <a:t>finetuning </a:t>
            </a:r>
            <a:r>
              <a:rPr lang="ko-KR" altLang="en-US" sz="2100" b="1"/>
              <a:t>진행</a:t>
            </a:r>
            <a:endParaRPr lang="ko-KR" altLang="en-US" sz="2100" b="1"/>
          </a:p>
        </p:txBody>
      </p:sp>
      <p:sp>
        <p:nvSpPr>
          <p:cNvPr id="72" name=""/>
          <p:cNvSpPr txBox="1"/>
          <p:nvPr/>
        </p:nvSpPr>
        <p:spPr>
          <a:xfrm>
            <a:off x="900546" y="1851122"/>
            <a:ext cx="6378863" cy="36629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학습비교 </a:t>
            </a:r>
            <a:r>
              <a:rPr lang="en-US" altLang="ko-KR"/>
              <a:t>(</a:t>
            </a:r>
            <a:r>
              <a:rPr lang="ko-KR" altLang="en-US"/>
              <a:t>학습률과 </a:t>
            </a:r>
            <a:r>
              <a:rPr lang="en-US" altLang="ko-KR"/>
              <a:t>epochs</a:t>
            </a:r>
            <a:r>
              <a:rPr lang="ko-KR" altLang="en-US"/>
              <a:t> 조절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7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6306" y="2358333"/>
            <a:ext cx="10018385" cy="1303132"/>
          </a:xfrm>
          <a:prstGeom prst="rect">
            <a:avLst/>
          </a:prstGeom>
        </p:spPr>
      </p:pic>
      <p:sp>
        <p:nvSpPr>
          <p:cNvPr id="75" name=""/>
          <p:cNvSpPr txBox="1"/>
          <p:nvPr/>
        </p:nvSpPr>
        <p:spPr>
          <a:xfrm>
            <a:off x="850900" y="4051300"/>
            <a:ext cx="7277100" cy="14617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위와 같은 코드에서 학습률을 높이는 방식으로 </a:t>
            </a:r>
            <a:r>
              <a:rPr lang="en-US" altLang="ko-KR"/>
              <a:t>3</a:t>
            </a:r>
            <a:r>
              <a:rPr lang="ko-KR" altLang="en-US"/>
              <a:t>가지 케이스를 진행</a:t>
            </a:r>
            <a:endParaRPr lang="ko-KR" altLang="en-US"/>
          </a:p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	</a:t>
            </a:r>
            <a:r>
              <a:rPr lang="en-US" altLang="ko-KR">
                <a:solidFill>
                  <a:srgbClr val="ff0000"/>
                </a:solidFill>
              </a:rPr>
              <a:t>epochs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50: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3</a:t>
            </a:r>
            <a:r>
              <a:rPr lang="ko-KR" altLang="en-US">
                <a:solidFill>
                  <a:srgbClr val="ff0000"/>
                </a:solidFill>
              </a:rPr>
              <a:t>번</a:t>
            </a:r>
            <a:endParaRPr lang="ko-KR" altLang="en-US">
              <a:solidFill>
                <a:srgbClr val="ff0000"/>
              </a:solidFill>
            </a:endParaRPr>
          </a:p>
          <a:p>
            <a:pPr>
              <a:defRPr/>
            </a:pPr>
            <a:r>
              <a:rPr lang="ko-KR" altLang="en-US">
                <a:solidFill>
                  <a:srgbClr val="ff0000"/>
                </a:solidFill>
              </a:rPr>
              <a:t>	</a:t>
            </a:r>
            <a:r>
              <a:rPr lang="en-US" altLang="ko-KR">
                <a:solidFill>
                  <a:srgbClr val="ff0000"/>
                </a:solidFill>
              </a:rPr>
              <a:t>epochs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100: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r>
              <a:rPr lang="en-US" altLang="ko-KR">
                <a:solidFill>
                  <a:srgbClr val="ff0000"/>
                </a:solidFill>
              </a:rPr>
              <a:t>3</a:t>
            </a:r>
            <a:r>
              <a:rPr lang="ko-KR" altLang="en-US">
                <a:solidFill>
                  <a:srgbClr val="ff0000"/>
                </a:solidFill>
              </a:rPr>
              <a:t>번 </a:t>
            </a:r>
            <a:endParaRPr lang="ko-KR" altLang="en-US">
              <a:solidFill>
                <a:srgbClr val="ff0000"/>
              </a:solidFill>
            </a:endParaRPr>
          </a:p>
          <a:p>
            <a:pPr>
              <a:defRPr/>
            </a:pPr>
            <a:endParaRPr lang="ko-KR" altLang="en-US">
              <a:solidFill>
                <a:srgbClr val="ff0000"/>
              </a:solidFill>
            </a:endParaRPr>
          </a:p>
          <a:p>
            <a:pPr>
              <a:defRPr/>
            </a:pPr>
            <a:r>
              <a:rPr lang="ko-KR" altLang="en-US"/>
              <a:t>총 </a:t>
            </a:r>
            <a:r>
              <a:rPr lang="en-US" altLang="ko-KR"/>
              <a:t>6</a:t>
            </a:r>
            <a:r>
              <a:rPr lang="ko-KR" altLang="en-US"/>
              <a:t>번의 학습을 진행 시켜 비교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15258" y="725714"/>
            <a:ext cx="11161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1"/>
          <p:cNvSpPr>
            <a:spLocks noEditPoints="1"/>
          </p:cNvSpPr>
          <p:nvPr/>
        </p:nvSpPr>
        <p:spPr>
          <a:xfrm>
            <a:off x="9654105" y="2823364"/>
            <a:ext cx="618090" cy="611896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860179" y="1651033"/>
            <a:ext cx="10395440" cy="12355"/>
          </a:xfrm>
          <a:prstGeom prst="line">
            <a:avLst/>
          </a:prstGeom>
          <a:ln w="57150">
            <a:solidFill>
              <a:srgbClr val="0e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857618" y="1451827"/>
            <a:ext cx="1571625" cy="0"/>
          </a:xfrm>
          <a:prstGeom prst="line">
            <a:avLst/>
          </a:prstGeom>
          <a:ln w="57150">
            <a:solidFill>
              <a:srgbClr val="029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43"/>
          <p:cNvSpPr txBox="1"/>
          <p:nvPr/>
        </p:nvSpPr>
        <p:spPr>
          <a:xfrm>
            <a:off x="489033" y="3429000"/>
            <a:ext cx="2474092" cy="28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ln w="9525">
                  <a:solidFill>
                    <a:schemeClr val="tx1">
                      <a:alpha val="0"/>
                    </a:schemeClr>
                  </a:solidFill>
                </a:ln>
                <a:latin typeface="굴림"/>
                <a:ea typeface="굴림"/>
              </a:rPr>
              <a:t>.</a:t>
            </a:r>
            <a:endParaRPr lang="ko-KR" altLang="en-US" sz="1300" b="1">
              <a:ln w="9525">
                <a:solidFill>
                  <a:schemeClr val="tx1">
                    <a:alpha val="0"/>
                  </a:schemeClr>
                </a:solidFill>
              </a:ln>
              <a:latin typeface="굴림"/>
              <a:ea typeface="굴림"/>
            </a:endParaRPr>
          </a:p>
        </p:txBody>
      </p:sp>
      <p:sp>
        <p:nvSpPr>
          <p:cNvPr id="69" name="TextBox 12"/>
          <p:cNvSpPr txBox="1"/>
          <p:nvPr/>
        </p:nvSpPr>
        <p:spPr>
          <a:xfrm>
            <a:off x="396643" y="262457"/>
            <a:ext cx="3899362" cy="44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SHOES-PREDICTION</a:t>
            </a:r>
            <a:endParaRPr lang="en-US" altLang="ko-KR" sz="2300" b="1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804333" y="946727"/>
            <a:ext cx="6301894" cy="36581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/>
              <a:t>Train dataset을 통해 학습 &amp; Test dataset을 통해 평가</a:t>
            </a:r>
            <a:endParaRPr lang="ko-KR" altLang="en-US" b="1"/>
          </a:p>
        </p:txBody>
      </p:sp>
      <p:sp>
        <p:nvSpPr>
          <p:cNvPr id="75" name=""/>
          <p:cNvSpPr txBox="1"/>
          <p:nvPr/>
        </p:nvSpPr>
        <p:spPr>
          <a:xfrm>
            <a:off x="6985159" y="917862"/>
            <a:ext cx="2928056" cy="3661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epochs --- 50</a:t>
            </a:r>
            <a:endParaRPr lang="en-US" altLang="ko-KR">
              <a:solidFill>
                <a:srgbClr val="ff0000"/>
              </a:solidFill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2345" y="2125867"/>
            <a:ext cx="2859113" cy="2606265"/>
          </a:xfrm>
          <a:prstGeom prst="rect">
            <a:avLst/>
          </a:prstGeom>
        </p:spPr>
      </p:pic>
      <p:pic>
        <p:nvPicPr>
          <p:cNvPr id="7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06076" y="2122057"/>
            <a:ext cx="2827347" cy="2613886"/>
          </a:xfrm>
          <a:prstGeom prst="rect">
            <a:avLst/>
          </a:prstGeom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15835" y="2087763"/>
            <a:ext cx="4099915" cy="2682472"/>
          </a:xfrm>
          <a:prstGeom prst="rect">
            <a:avLst/>
          </a:prstGeom>
        </p:spPr>
      </p:pic>
      <p:sp>
        <p:nvSpPr>
          <p:cNvPr id="79" name=""/>
          <p:cNvSpPr txBox="1"/>
          <p:nvPr/>
        </p:nvSpPr>
        <p:spPr>
          <a:xfrm>
            <a:off x="575028" y="4864164"/>
            <a:ext cx="3508536" cy="145994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case1.</a:t>
            </a:r>
            <a:endParaRPr lang="en-US" altLang="ko-KR"/>
          </a:p>
          <a:p>
            <a:pPr>
              <a:defRPr/>
            </a:pPr>
            <a:r>
              <a:rPr lang="en-US" altLang="en-US"/>
              <a:t>params_to_update_1, 'lr': 1e-4</a:t>
            </a:r>
            <a:endParaRPr lang="en-US" altLang="en-US"/>
          </a:p>
          <a:p>
            <a:pPr>
              <a:defRPr/>
            </a:pPr>
            <a:r>
              <a:rPr lang="en-US" altLang="en-US"/>
              <a:t>params_to_update_3, 'lr': 1e-3</a:t>
            </a: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r>
              <a:rPr lang="en-US" altLang="en-US">
                <a:solidFill>
                  <a:srgbClr val="ff0000"/>
                </a:solidFill>
              </a:rPr>
              <a:t>Best val Acc: 93.893894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4168422" y="4883567"/>
            <a:ext cx="3508536" cy="1458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case2.</a:t>
            </a:r>
            <a:endParaRPr lang="en-US" altLang="ko-KR"/>
          </a:p>
          <a:p>
            <a:pPr>
              <a:defRPr/>
            </a:pPr>
            <a:r>
              <a:rPr lang="en-US" altLang="en-US"/>
              <a:t>params_to_update_1, 'lr': 1e-</a:t>
            </a:r>
            <a:r>
              <a:rPr lang="en-US" altLang="ko-KR"/>
              <a:t>5</a:t>
            </a:r>
            <a:endParaRPr lang="en-US" altLang="ko-KR"/>
          </a:p>
          <a:p>
            <a:pPr>
              <a:defRPr/>
            </a:pPr>
            <a:r>
              <a:rPr lang="en-US" altLang="en-US"/>
              <a:t>params_to_update_3, 'lr': 1e-</a:t>
            </a:r>
            <a:r>
              <a:rPr lang="en-US" altLang="ko-KR"/>
              <a:t>6</a:t>
            </a:r>
            <a:endParaRPr lang="en-US" altLang="ko-KR"/>
          </a:p>
          <a:p>
            <a:pPr>
              <a:defRPr/>
            </a:pPr>
            <a:endParaRPr lang="en-US" altLang="en-US"/>
          </a:p>
          <a:p>
            <a:pPr>
              <a:defRPr/>
            </a:pPr>
            <a:r>
              <a:rPr lang="en-US" altLang="en-US">
                <a:solidFill>
                  <a:srgbClr val="ff0000"/>
                </a:solidFill>
              </a:rPr>
              <a:t>Best val Acc: </a:t>
            </a:r>
            <a:r>
              <a:rPr lang="en-US" altLang="ko-KR">
                <a:solidFill>
                  <a:srgbClr val="ff0000"/>
                </a:solidFill>
              </a:rPr>
              <a:t>80%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81" name=""/>
          <p:cNvSpPr txBox="1"/>
          <p:nvPr/>
        </p:nvSpPr>
        <p:spPr>
          <a:xfrm>
            <a:off x="7977011" y="4871219"/>
            <a:ext cx="3508536" cy="1461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case3.</a:t>
            </a:r>
            <a:endParaRPr lang="en-US" altLang="ko-KR"/>
          </a:p>
          <a:p>
            <a:pPr>
              <a:defRPr/>
            </a:pPr>
            <a:r>
              <a:rPr lang="en-US" altLang="en-US"/>
              <a:t>params_to_update_1, 'lr': 1e-</a:t>
            </a:r>
            <a:r>
              <a:rPr lang="en-US" altLang="ko-KR"/>
              <a:t>6</a:t>
            </a:r>
            <a:endParaRPr lang="en-US" altLang="ko-KR"/>
          </a:p>
          <a:p>
            <a:pPr>
              <a:defRPr/>
            </a:pPr>
            <a:r>
              <a:rPr lang="en-US" altLang="en-US"/>
              <a:t>params_to_update_3, 'lr': 1e-</a:t>
            </a:r>
            <a:r>
              <a:rPr lang="en-US" altLang="ko-KR"/>
              <a:t>7</a:t>
            </a:r>
            <a:endParaRPr lang="en-US" altLang="ko-KR"/>
          </a:p>
          <a:p>
            <a:pPr>
              <a:defRPr/>
            </a:pPr>
            <a:endParaRPr lang="en-US" altLang="en-US"/>
          </a:p>
          <a:p>
            <a:pPr>
              <a:defRPr/>
            </a:pPr>
            <a:r>
              <a:rPr lang="en-US" altLang="en-US">
                <a:solidFill>
                  <a:srgbClr val="ff0000"/>
                </a:solidFill>
              </a:rPr>
              <a:t>Best val Acc: </a:t>
            </a:r>
            <a:r>
              <a:rPr lang="en-US" altLang="ko-KR">
                <a:solidFill>
                  <a:srgbClr val="ff0000"/>
                </a:solidFill>
              </a:rPr>
              <a:t>76%</a:t>
            </a:r>
            <a:endParaRPr lang="en-US" altLang="ko-KR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15258" y="725714"/>
            <a:ext cx="11161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1"/>
          <p:cNvSpPr>
            <a:spLocks noEditPoints="1"/>
          </p:cNvSpPr>
          <p:nvPr/>
        </p:nvSpPr>
        <p:spPr>
          <a:xfrm>
            <a:off x="9654105" y="2823364"/>
            <a:ext cx="618090" cy="611896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860179" y="1651033"/>
            <a:ext cx="10395440" cy="12355"/>
          </a:xfrm>
          <a:prstGeom prst="line">
            <a:avLst/>
          </a:prstGeom>
          <a:ln w="57150">
            <a:solidFill>
              <a:srgbClr val="0e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857618" y="1451827"/>
            <a:ext cx="1571625" cy="0"/>
          </a:xfrm>
          <a:prstGeom prst="line">
            <a:avLst/>
          </a:prstGeom>
          <a:ln w="57150">
            <a:solidFill>
              <a:srgbClr val="029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43"/>
          <p:cNvSpPr txBox="1"/>
          <p:nvPr/>
        </p:nvSpPr>
        <p:spPr>
          <a:xfrm>
            <a:off x="489033" y="3429000"/>
            <a:ext cx="2474092" cy="28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ln w="9525">
                  <a:solidFill>
                    <a:schemeClr val="tx1">
                      <a:alpha val="0"/>
                    </a:schemeClr>
                  </a:solidFill>
                </a:ln>
                <a:latin typeface="굴림"/>
                <a:ea typeface="굴림"/>
              </a:rPr>
              <a:t>.</a:t>
            </a:r>
            <a:endParaRPr lang="ko-KR" altLang="en-US" sz="1300" b="1">
              <a:ln w="9525">
                <a:solidFill>
                  <a:schemeClr val="tx1">
                    <a:alpha val="0"/>
                  </a:schemeClr>
                </a:solidFill>
              </a:ln>
              <a:latin typeface="굴림"/>
              <a:ea typeface="굴림"/>
            </a:endParaRPr>
          </a:p>
        </p:txBody>
      </p:sp>
      <p:sp>
        <p:nvSpPr>
          <p:cNvPr id="69" name="TextBox 12"/>
          <p:cNvSpPr txBox="1"/>
          <p:nvPr/>
        </p:nvSpPr>
        <p:spPr>
          <a:xfrm>
            <a:off x="396643" y="262457"/>
            <a:ext cx="3899362" cy="44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SHOES-PREDICTION</a:t>
            </a:r>
            <a:endParaRPr lang="en-US" altLang="ko-KR" sz="2300" b="1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2" name=""/>
          <p:cNvSpPr txBox="1"/>
          <p:nvPr/>
        </p:nvSpPr>
        <p:spPr>
          <a:xfrm>
            <a:off x="7100613" y="917862"/>
            <a:ext cx="2928055" cy="366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epochs --- 100</a:t>
            </a:r>
            <a:endParaRPr lang="en-US" altLang="ko-KR">
              <a:solidFill>
                <a:srgbClr val="ff0000"/>
              </a:solidFill>
            </a:endParaRPr>
          </a:p>
        </p:txBody>
      </p:sp>
      <p:pic>
        <p:nvPicPr>
          <p:cNvPr id="7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2619" y="2445876"/>
            <a:ext cx="3493877" cy="2338262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97850" y="2397773"/>
            <a:ext cx="3503955" cy="2434475"/>
          </a:xfrm>
          <a:prstGeom prst="rect">
            <a:avLst/>
          </a:prstGeom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13148" y="2427322"/>
            <a:ext cx="3419810" cy="2392372"/>
          </a:xfrm>
          <a:prstGeom prst="rect">
            <a:avLst/>
          </a:prstGeom>
        </p:spPr>
      </p:pic>
      <p:sp>
        <p:nvSpPr>
          <p:cNvPr id="77" name=""/>
          <p:cNvSpPr txBox="1"/>
          <p:nvPr/>
        </p:nvSpPr>
        <p:spPr>
          <a:xfrm>
            <a:off x="575028" y="4864164"/>
            <a:ext cx="3508536" cy="1459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case1.</a:t>
            </a:r>
            <a:endParaRPr lang="en-US" altLang="ko-KR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>
              <a:defRPr/>
            </a:pPr>
            <a:r>
              <a:rPr lang="en-US" altLang="en-US"/>
              <a:t>params_to_update_1, 'lr': 1e-4</a:t>
            </a:r>
            <a:endParaRPr lang="en-US" altLang="en-US"/>
          </a:p>
          <a:p>
            <a:pPr>
              <a:defRPr/>
            </a:pPr>
            <a:r>
              <a:rPr lang="en-US" altLang="en-US"/>
              <a:t>params_to_update_3, 'lr': 1e-3</a:t>
            </a:r>
            <a:endParaRPr lang="en-US" altLang="en-US"/>
          </a:p>
          <a:p>
            <a:pPr>
              <a:defRPr/>
            </a:pPr>
            <a:endParaRPr lang="en-US" altLang="en-US"/>
          </a:p>
          <a:p>
            <a:pPr>
              <a:defRPr/>
            </a:pPr>
            <a:r>
              <a:rPr lang="en-US" altLang="en-US">
                <a:solidFill>
                  <a:srgbClr val="ff0000"/>
                </a:solidFill>
              </a:rPr>
              <a:t>Best val Acc: 95.095095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80" name=""/>
          <p:cNvSpPr txBox="1"/>
          <p:nvPr/>
        </p:nvSpPr>
        <p:spPr>
          <a:xfrm>
            <a:off x="4168422" y="4883567"/>
            <a:ext cx="3508536" cy="14581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case2.</a:t>
            </a:r>
            <a:endParaRPr lang="en-US" altLang="ko-KR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>
              <a:defRPr/>
            </a:pPr>
            <a:r>
              <a:rPr lang="en-US" altLang="en-US"/>
              <a:t>params_to_update_1, 'lr': 1e-</a:t>
            </a:r>
            <a:r>
              <a:rPr lang="en-US" altLang="ko-KR"/>
              <a:t>5</a:t>
            </a:r>
            <a:endParaRPr lang="en-US" altLang="ko-KR"/>
          </a:p>
          <a:p>
            <a:pPr>
              <a:defRPr/>
            </a:pPr>
            <a:r>
              <a:rPr lang="en-US" altLang="en-US"/>
              <a:t>params_to_update_3, 'lr': 1e-</a:t>
            </a:r>
            <a:r>
              <a:rPr lang="en-US" altLang="ko-KR"/>
              <a:t>6</a:t>
            </a:r>
            <a:endParaRPr lang="en-US" altLang="ko-KR"/>
          </a:p>
          <a:p>
            <a:pPr>
              <a:defRPr/>
            </a:pPr>
            <a:endParaRPr lang="en-US" altLang="en-US"/>
          </a:p>
          <a:p>
            <a:pPr>
              <a:defRPr/>
            </a:pPr>
            <a:r>
              <a:rPr lang="en-US" altLang="en-US">
                <a:solidFill>
                  <a:srgbClr val="ff0000"/>
                </a:solidFill>
              </a:rPr>
              <a:t>Best val Acc: </a:t>
            </a:r>
            <a:r>
              <a:rPr lang="en-US" altLang="ko-KR">
                <a:solidFill>
                  <a:srgbClr val="ff0000"/>
                </a:solidFill>
              </a:rPr>
              <a:t>95.39539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82" name=""/>
          <p:cNvSpPr txBox="1"/>
          <p:nvPr/>
        </p:nvSpPr>
        <p:spPr>
          <a:xfrm>
            <a:off x="7977011" y="4871219"/>
            <a:ext cx="3508536" cy="1461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case3.</a:t>
            </a:r>
            <a:endParaRPr lang="en-US" altLang="ko-KR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>
              <a:defRPr/>
            </a:pPr>
            <a:r>
              <a:rPr lang="en-US" altLang="en-US"/>
              <a:t>params_to_update_1, 'lr': 1e-</a:t>
            </a:r>
            <a:r>
              <a:rPr lang="en-US" altLang="ko-KR"/>
              <a:t>6</a:t>
            </a:r>
            <a:endParaRPr lang="en-US" altLang="ko-KR"/>
          </a:p>
          <a:p>
            <a:pPr>
              <a:defRPr/>
            </a:pPr>
            <a:r>
              <a:rPr lang="en-US" altLang="en-US"/>
              <a:t>params_to_update_3, 'lr': 1e-</a:t>
            </a:r>
            <a:r>
              <a:rPr lang="en-US" altLang="ko-KR"/>
              <a:t>7</a:t>
            </a:r>
            <a:endParaRPr lang="en-US" altLang="ko-KR"/>
          </a:p>
          <a:p>
            <a:pPr>
              <a:defRPr/>
            </a:pPr>
            <a:endParaRPr lang="en-US" altLang="en-US"/>
          </a:p>
          <a:p>
            <a:pPr>
              <a:defRPr/>
            </a:pPr>
            <a:r>
              <a:rPr lang="en-US" altLang="en-US">
                <a:solidFill>
                  <a:srgbClr val="ff0000"/>
                </a:solidFill>
              </a:rPr>
              <a:t>Best val Acc: </a:t>
            </a:r>
            <a:r>
              <a:rPr lang="en-US" altLang="ko-KR">
                <a:solidFill>
                  <a:srgbClr val="ff0000"/>
                </a:solidFill>
              </a:rPr>
              <a:t>75.875876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83" name=""/>
          <p:cNvSpPr txBox="1"/>
          <p:nvPr/>
        </p:nvSpPr>
        <p:spPr>
          <a:xfrm>
            <a:off x="804333" y="946727"/>
            <a:ext cx="6301894" cy="365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/>
              <a:t>Train dataset을 통해 학습 &amp; Test dataset을 통해 평가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"/>
          <p:cNvSpPr/>
          <p:nvPr/>
        </p:nvSpPr>
        <p:spPr>
          <a:xfrm>
            <a:off x="822325" y="2016125"/>
            <a:ext cx="5715000" cy="1778000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515258" y="725714"/>
            <a:ext cx="11161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1"/>
          <p:cNvSpPr>
            <a:spLocks noEditPoints="1"/>
          </p:cNvSpPr>
          <p:nvPr/>
        </p:nvSpPr>
        <p:spPr>
          <a:xfrm>
            <a:off x="9654105" y="2823364"/>
            <a:ext cx="618090" cy="611896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860179" y="1651033"/>
            <a:ext cx="10395440" cy="12355"/>
          </a:xfrm>
          <a:prstGeom prst="line">
            <a:avLst/>
          </a:prstGeom>
          <a:ln w="57150">
            <a:solidFill>
              <a:srgbClr val="0e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857618" y="1451827"/>
            <a:ext cx="1571625" cy="0"/>
          </a:xfrm>
          <a:prstGeom prst="line">
            <a:avLst/>
          </a:prstGeom>
          <a:ln w="57150">
            <a:solidFill>
              <a:srgbClr val="029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43"/>
          <p:cNvSpPr txBox="1"/>
          <p:nvPr/>
        </p:nvSpPr>
        <p:spPr>
          <a:xfrm>
            <a:off x="489033" y="3429000"/>
            <a:ext cx="2474092" cy="28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ln w="9525">
                  <a:solidFill>
                    <a:schemeClr val="tx1">
                      <a:alpha val="0"/>
                    </a:schemeClr>
                  </a:solidFill>
                </a:ln>
                <a:latin typeface="굴림"/>
                <a:ea typeface="굴림"/>
              </a:rPr>
              <a:t>.</a:t>
            </a:r>
            <a:endParaRPr lang="ko-KR" altLang="en-US" sz="1300" b="1">
              <a:ln w="9525">
                <a:solidFill>
                  <a:schemeClr val="tx1">
                    <a:alpha val="0"/>
                  </a:schemeClr>
                </a:solidFill>
              </a:ln>
              <a:latin typeface="굴림"/>
              <a:ea typeface="굴림"/>
            </a:endParaRPr>
          </a:p>
        </p:txBody>
      </p:sp>
      <p:sp>
        <p:nvSpPr>
          <p:cNvPr id="69" name="TextBox 12"/>
          <p:cNvSpPr txBox="1"/>
          <p:nvPr/>
        </p:nvSpPr>
        <p:spPr>
          <a:xfrm>
            <a:off x="396643" y="262457"/>
            <a:ext cx="3899362" cy="44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SHOES-PREDICTION</a:t>
            </a:r>
            <a:endParaRPr lang="en-US" altLang="ko-KR" sz="2300" b="1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804333" y="946727"/>
            <a:ext cx="6301894" cy="41344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100" b="1"/>
              <a:t>모델 정의 및 </a:t>
            </a:r>
            <a:r>
              <a:rPr lang="en-US" altLang="ko-KR" sz="2100" b="1"/>
              <a:t>finetuning </a:t>
            </a:r>
            <a:r>
              <a:rPr lang="ko-KR" altLang="en-US" sz="2100" b="1"/>
              <a:t>진행</a:t>
            </a:r>
            <a:r>
              <a:rPr lang="en-US" altLang="ko-KR" sz="2100" b="1"/>
              <a:t> </a:t>
            </a:r>
            <a:r>
              <a:rPr lang="ko-KR" altLang="en-US" sz="2100" b="1"/>
              <a:t>결과</a:t>
            </a:r>
            <a:endParaRPr lang="ko-KR" altLang="en-US" sz="2100" b="1"/>
          </a:p>
        </p:txBody>
      </p:sp>
      <p:sp>
        <p:nvSpPr>
          <p:cNvPr id="72" name=""/>
          <p:cNvSpPr txBox="1"/>
          <p:nvPr/>
        </p:nvSpPr>
        <p:spPr>
          <a:xfrm>
            <a:off x="900544" y="2466879"/>
            <a:ext cx="4629478" cy="118544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/>
              <a:t>params_to_update_1, 'lr': 1e-4</a:t>
            </a:r>
            <a:endParaRPr lang="en-US" altLang="en-US"/>
          </a:p>
          <a:p>
            <a:pPr>
              <a:defRPr/>
            </a:pPr>
            <a:r>
              <a:rPr lang="en-US" altLang="en-US"/>
              <a:t>params_to_update_3, 'lr': 1e-3</a:t>
            </a:r>
            <a:endParaRPr lang="en-US" altLang="en-US"/>
          </a:p>
          <a:p>
            <a:pPr>
              <a:defRPr/>
            </a:pPr>
            <a:endParaRPr lang="en-US" altLang="en-US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en-US">
                <a:solidFill>
                  <a:srgbClr val="ff0000"/>
                </a:solidFill>
              </a:rPr>
              <a:t>Best val Acc: 95.095095</a:t>
            </a:r>
            <a:r>
              <a:rPr lang="en-US" altLang="ko-KR"/>
              <a:t>　</a:t>
            </a:r>
            <a:endParaRPr lang="en-US" altLang="ko-KR"/>
          </a:p>
        </p:txBody>
      </p:sp>
      <p:sp>
        <p:nvSpPr>
          <p:cNvPr id="73" name=""/>
          <p:cNvSpPr txBox="1"/>
          <p:nvPr/>
        </p:nvSpPr>
        <p:spPr>
          <a:xfrm>
            <a:off x="967893" y="4131348"/>
            <a:ext cx="5686136" cy="20103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파인튜닝을 진행하였지만 성능이 별로 좋지 않았고 기존의 모델의 성능이 </a:t>
            </a:r>
            <a:r>
              <a:rPr lang="en-US" altLang="ko-KR" u="sng">
                <a:solidFill>
                  <a:srgbClr val="ff0000"/>
                </a:solidFill>
              </a:rPr>
              <a:t>95%</a:t>
            </a:r>
            <a:r>
              <a:rPr lang="ko-KR" altLang="en-US" u="sng">
                <a:solidFill>
                  <a:srgbClr val="ff0000"/>
                </a:solidFill>
              </a:rPr>
              <a:t>로 제일 좋았고 </a:t>
            </a:r>
            <a:r>
              <a:rPr lang="ko-KR" altLang="en-US">
                <a:solidFill>
                  <a:schemeClr val="dk1"/>
                </a:solidFill>
              </a:rPr>
              <a:t>사진과 같이 이미지 예측이 됨</a:t>
            </a:r>
            <a:endParaRPr lang="ko-KR" altLang="en-US">
              <a:solidFill>
                <a:schemeClr val="dk1"/>
              </a:solidFill>
            </a:endParaRPr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ko-KR" altLang="en-US"/>
              <a:t>최종 모델은 기존의 모델을 사용하기로 하였고 </a:t>
            </a:r>
            <a:r>
              <a:rPr lang="en-US" altLang="ko-KR"/>
              <a:t>flask </a:t>
            </a:r>
            <a:r>
              <a:rPr lang="ko-KR" altLang="en-US"/>
              <a:t>연동을 함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74" name=""/>
          <p:cNvSpPr txBox="1"/>
          <p:nvPr/>
        </p:nvSpPr>
        <p:spPr>
          <a:xfrm>
            <a:off x="923796" y="2120514"/>
            <a:ext cx="2928055" cy="365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epochs --- 100</a:t>
            </a:r>
            <a:endParaRPr lang="en-US" altLang="ko-KR">
              <a:solidFill>
                <a:srgbClr val="ff0000"/>
              </a:solidFill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91577" y="1813714"/>
            <a:ext cx="2453006" cy="4442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테이블, 텍스트이(가) 표시된 사진  높은 신뢰도로 생성된 설명"/>
          <p:cNvPicPr>
            <a:picLocks noChangeAspect="1"/>
          </p:cNvPicPr>
          <p:nvPr/>
        </p:nvPicPr>
        <p:blipFill rotWithShape="1">
          <a:blip r:embed="rId2"/>
          <a:srcRect b="156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443038" y="3032927"/>
            <a:ext cx="1571625" cy="1571625"/>
          </a:xfrm>
          <a:prstGeom prst="ellipse">
            <a:avLst/>
          </a:prstGeom>
          <a:solidFill>
            <a:srgbClr val="0e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376613" y="3032927"/>
            <a:ext cx="1571625" cy="1571625"/>
          </a:xfrm>
          <a:prstGeom prst="ellipse">
            <a:avLst/>
          </a:prstGeom>
          <a:solidFill>
            <a:srgbClr val="02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329238" y="3032927"/>
            <a:ext cx="1571625" cy="1571625"/>
          </a:xfrm>
          <a:prstGeom prst="ellipse">
            <a:avLst/>
          </a:prstGeom>
          <a:solidFill>
            <a:srgbClr val="0cc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243763" y="3032927"/>
            <a:ext cx="1571625" cy="1571625"/>
          </a:xfrm>
          <a:prstGeom prst="ellipse">
            <a:avLst/>
          </a:prstGeom>
          <a:solidFill>
            <a:srgbClr val="0cd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177338" y="3032927"/>
            <a:ext cx="1571625" cy="1571625"/>
          </a:xfrm>
          <a:prstGeom prst="ellipse">
            <a:avLst/>
          </a:prstGeom>
          <a:solidFill>
            <a:srgbClr val="7dc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 rot="0">
            <a:off x="1927441" y="3511709"/>
            <a:ext cx="602818" cy="614061"/>
            <a:chOff x="1072314" y="-3731086"/>
            <a:chExt cx="815735" cy="830949"/>
          </a:xfrm>
        </p:grpSpPr>
        <p:sp>
          <p:nvSpPr>
            <p:cNvPr id="18" name="Freeform 6"/>
            <p:cNvSpPr>
              <a:spLocks noEditPoints="1"/>
            </p:cNvSpPr>
            <p:nvPr/>
          </p:nvSpPr>
          <p:spPr>
            <a:xfrm>
              <a:off x="1072314" y="-373108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9" name="Freeform 7"/>
            <p:cNvSpPr/>
            <p:nvPr/>
          </p:nvSpPr>
          <p:spPr>
            <a:xfrm>
              <a:off x="1472072" y="-3546713"/>
              <a:ext cx="183806" cy="183617"/>
            </a:xfrm>
            <a:custGeom>
              <a:avLst/>
              <a:gdLst>
                <a:gd name="T0" fmla="*/ 868 w 972"/>
                <a:gd name="T1" fmla="*/ 0 h 971"/>
                <a:gd name="T2" fmla="*/ 890 w 972"/>
                <a:gd name="T3" fmla="*/ 2 h 971"/>
                <a:gd name="T4" fmla="*/ 911 w 972"/>
                <a:gd name="T5" fmla="*/ 10 h 971"/>
                <a:gd name="T6" fmla="*/ 931 w 972"/>
                <a:gd name="T7" fmla="*/ 21 h 971"/>
                <a:gd name="T8" fmla="*/ 947 w 972"/>
                <a:gd name="T9" fmla="*/ 37 h 971"/>
                <a:gd name="T10" fmla="*/ 960 w 972"/>
                <a:gd name="T11" fmla="*/ 56 h 971"/>
                <a:gd name="T12" fmla="*/ 968 w 972"/>
                <a:gd name="T13" fmla="*/ 77 h 971"/>
                <a:gd name="T14" fmla="*/ 972 w 972"/>
                <a:gd name="T15" fmla="*/ 103 h 971"/>
                <a:gd name="T16" fmla="*/ 972 w 972"/>
                <a:gd name="T17" fmla="*/ 767 h 971"/>
                <a:gd name="T18" fmla="*/ 968 w 972"/>
                <a:gd name="T19" fmla="*/ 804 h 971"/>
                <a:gd name="T20" fmla="*/ 958 w 972"/>
                <a:gd name="T21" fmla="*/ 838 h 971"/>
                <a:gd name="T22" fmla="*/ 943 w 972"/>
                <a:gd name="T23" fmla="*/ 870 h 971"/>
                <a:gd name="T24" fmla="*/ 923 w 972"/>
                <a:gd name="T25" fmla="*/ 898 h 971"/>
                <a:gd name="T26" fmla="*/ 898 w 972"/>
                <a:gd name="T27" fmla="*/ 923 h 971"/>
                <a:gd name="T28" fmla="*/ 871 w 972"/>
                <a:gd name="T29" fmla="*/ 942 h 971"/>
                <a:gd name="T30" fmla="*/ 838 w 972"/>
                <a:gd name="T31" fmla="*/ 958 h 971"/>
                <a:gd name="T32" fmla="*/ 804 w 972"/>
                <a:gd name="T33" fmla="*/ 967 h 971"/>
                <a:gd name="T34" fmla="*/ 767 w 972"/>
                <a:gd name="T35" fmla="*/ 971 h 971"/>
                <a:gd name="T36" fmla="*/ 103 w 972"/>
                <a:gd name="T37" fmla="*/ 971 h 971"/>
                <a:gd name="T38" fmla="*/ 77 w 972"/>
                <a:gd name="T39" fmla="*/ 967 h 971"/>
                <a:gd name="T40" fmla="*/ 53 w 972"/>
                <a:gd name="T41" fmla="*/ 959 h 971"/>
                <a:gd name="T42" fmla="*/ 35 w 972"/>
                <a:gd name="T43" fmla="*/ 945 h 971"/>
                <a:gd name="T44" fmla="*/ 19 w 972"/>
                <a:gd name="T45" fmla="*/ 928 h 971"/>
                <a:gd name="T46" fmla="*/ 7 w 972"/>
                <a:gd name="T47" fmla="*/ 908 h 971"/>
                <a:gd name="T48" fmla="*/ 1 w 972"/>
                <a:gd name="T49" fmla="*/ 886 h 971"/>
                <a:gd name="T50" fmla="*/ 0 w 972"/>
                <a:gd name="T51" fmla="*/ 863 h 971"/>
                <a:gd name="T52" fmla="*/ 4 w 972"/>
                <a:gd name="T53" fmla="*/ 839 h 971"/>
                <a:gd name="T54" fmla="*/ 14 w 972"/>
                <a:gd name="T55" fmla="*/ 817 h 971"/>
                <a:gd name="T56" fmla="*/ 30 w 972"/>
                <a:gd name="T57" fmla="*/ 797 h 971"/>
                <a:gd name="T58" fmla="*/ 797 w 972"/>
                <a:gd name="T59" fmla="*/ 31 h 971"/>
                <a:gd name="T60" fmla="*/ 813 w 972"/>
                <a:gd name="T61" fmla="*/ 17 h 971"/>
                <a:gd name="T62" fmla="*/ 831 w 972"/>
                <a:gd name="T63" fmla="*/ 8 h 971"/>
                <a:gd name="T64" fmla="*/ 850 w 972"/>
                <a:gd name="T65" fmla="*/ 2 h 971"/>
                <a:gd name="T66" fmla="*/ 868 w 972"/>
                <a:gd name="T67" fmla="*/ 0 h 97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2" h="971">
                  <a:moveTo>
                    <a:pt x="868" y="0"/>
                  </a:moveTo>
                  <a:lnTo>
                    <a:pt x="890" y="2"/>
                  </a:lnTo>
                  <a:lnTo>
                    <a:pt x="911" y="10"/>
                  </a:lnTo>
                  <a:lnTo>
                    <a:pt x="931" y="21"/>
                  </a:lnTo>
                  <a:lnTo>
                    <a:pt x="947" y="37"/>
                  </a:lnTo>
                  <a:lnTo>
                    <a:pt x="960" y="56"/>
                  </a:lnTo>
                  <a:lnTo>
                    <a:pt x="968" y="77"/>
                  </a:lnTo>
                  <a:lnTo>
                    <a:pt x="972" y="103"/>
                  </a:lnTo>
                  <a:lnTo>
                    <a:pt x="972" y="767"/>
                  </a:lnTo>
                  <a:lnTo>
                    <a:pt x="968" y="804"/>
                  </a:lnTo>
                  <a:lnTo>
                    <a:pt x="958" y="838"/>
                  </a:lnTo>
                  <a:lnTo>
                    <a:pt x="943" y="870"/>
                  </a:lnTo>
                  <a:lnTo>
                    <a:pt x="923" y="898"/>
                  </a:lnTo>
                  <a:lnTo>
                    <a:pt x="898" y="923"/>
                  </a:lnTo>
                  <a:lnTo>
                    <a:pt x="871" y="942"/>
                  </a:lnTo>
                  <a:lnTo>
                    <a:pt x="838" y="958"/>
                  </a:lnTo>
                  <a:lnTo>
                    <a:pt x="804" y="967"/>
                  </a:lnTo>
                  <a:lnTo>
                    <a:pt x="767" y="971"/>
                  </a:lnTo>
                  <a:lnTo>
                    <a:pt x="103" y="971"/>
                  </a:lnTo>
                  <a:lnTo>
                    <a:pt x="77" y="967"/>
                  </a:lnTo>
                  <a:lnTo>
                    <a:pt x="53" y="959"/>
                  </a:lnTo>
                  <a:lnTo>
                    <a:pt x="35" y="945"/>
                  </a:lnTo>
                  <a:lnTo>
                    <a:pt x="19" y="928"/>
                  </a:lnTo>
                  <a:lnTo>
                    <a:pt x="7" y="908"/>
                  </a:lnTo>
                  <a:lnTo>
                    <a:pt x="1" y="886"/>
                  </a:lnTo>
                  <a:lnTo>
                    <a:pt x="0" y="863"/>
                  </a:lnTo>
                  <a:lnTo>
                    <a:pt x="4" y="839"/>
                  </a:lnTo>
                  <a:lnTo>
                    <a:pt x="14" y="817"/>
                  </a:lnTo>
                  <a:lnTo>
                    <a:pt x="30" y="797"/>
                  </a:lnTo>
                  <a:lnTo>
                    <a:pt x="797" y="31"/>
                  </a:lnTo>
                  <a:lnTo>
                    <a:pt x="813" y="17"/>
                  </a:lnTo>
                  <a:lnTo>
                    <a:pt x="831" y="8"/>
                  </a:lnTo>
                  <a:lnTo>
                    <a:pt x="850" y="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>
            <a:xfrm>
              <a:off x="1482240" y="-3305947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21" name="Group 11"/>
          <p:cNvGrpSpPr>
            <a:grpSpLocks noChangeAspect="1"/>
          </p:cNvGrpSpPr>
          <p:nvPr/>
        </p:nvGrpSpPr>
        <p:grpSpPr>
          <a:xfrm rot="0">
            <a:off x="3844950" y="3528870"/>
            <a:ext cx="634951" cy="579738"/>
            <a:chOff x="1465" y="333"/>
            <a:chExt cx="667" cy="609"/>
          </a:xfrm>
          <a:solidFill>
            <a:schemeClr val="bg1"/>
          </a:solidFill>
        </p:grpSpPr>
        <p:sp>
          <p:nvSpPr>
            <p:cNvPr id="22" name="Freeform 13"/>
            <p:cNvSpPr/>
            <p:nvPr/>
          </p:nvSpPr>
          <p:spPr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3" name="Freeform 14"/>
            <p:cNvSpPr/>
            <p:nvPr/>
          </p:nvSpPr>
          <p:spPr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4" name="Freeform 15"/>
            <p:cNvSpPr/>
            <p:nvPr/>
          </p:nvSpPr>
          <p:spPr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8" name="Freeform 19"/>
            <p:cNvSpPr/>
            <p:nvPr/>
          </p:nvSpPr>
          <p:spPr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29" name="Group 22"/>
          <p:cNvGrpSpPr>
            <a:grpSpLocks noChangeAspect="1"/>
          </p:cNvGrpSpPr>
          <p:nvPr/>
        </p:nvGrpSpPr>
        <p:grpSpPr>
          <a:xfrm rot="0">
            <a:off x="7739506" y="3488887"/>
            <a:ext cx="580138" cy="659705"/>
            <a:chOff x="2106" y="275"/>
            <a:chExt cx="576" cy="655"/>
          </a:xfrm>
          <a:solidFill>
            <a:schemeClr val="bg1"/>
          </a:solidFill>
        </p:grpSpPr>
        <p:sp>
          <p:nvSpPr>
            <p:cNvPr id="30" name="Freeform 24"/>
            <p:cNvSpPr/>
            <p:nvPr/>
          </p:nvSpPr>
          <p:spPr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1" name="Freeform 25"/>
            <p:cNvSpPr/>
            <p:nvPr/>
          </p:nvSpPr>
          <p:spPr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33" name="Freeform 31"/>
          <p:cNvSpPr>
            <a:spLocks noEditPoints="1"/>
          </p:cNvSpPr>
          <p:nvPr/>
        </p:nvSpPr>
        <p:spPr>
          <a:xfrm>
            <a:off x="9654105" y="3512791"/>
            <a:ext cx="618090" cy="611896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34" name="Group 34"/>
          <p:cNvGrpSpPr>
            <a:grpSpLocks noChangeAspect="1"/>
          </p:cNvGrpSpPr>
          <p:nvPr/>
        </p:nvGrpSpPr>
        <p:grpSpPr>
          <a:xfrm rot="0">
            <a:off x="5752569" y="3480359"/>
            <a:ext cx="686862" cy="676761"/>
            <a:chOff x="1975" y="273"/>
            <a:chExt cx="204" cy="201"/>
          </a:xfrm>
          <a:solidFill>
            <a:schemeClr val="bg1"/>
          </a:solidFill>
        </p:grpSpPr>
        <p:sp>
          <p:nvSpPr>
            <p:cNvPr id="35" name="Freeform 36"/>
            <p:cNvSpPr/>
            <p:nvPr/>
          </p:nvSpPr>
          <p:spPr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6" name="Freeform 37"/>
            <p:cNvSpPr/>
            <p:nvPr/>
          </p:nvSpPr>
          <p:spPr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7" name="Freeform 38"/>
            <p:cNvSpPr/>
            <p:nvPr/>
          </p:nvSpPr>
          <p:spPr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8" name="Freeform 39"/>
            <p:cNvSpPr/>
            <p:nvPr/>
          </p:nvSpPr>
          <p:spPr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9" name="Freeform 40"/>
            <p:cNvSpPr/>
            <p:nvPr/>
          </p:nvSpPr>
          <p:spPr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0" name="Freeform 41"/>
            <p:cNvSpPr/>
            <p:nvPr/>
          </p:nvSpPr>
          <p:spPr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494075" y="4836938"/>
            <a:ext cx="1392960" cy="447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주제선정</a:t>
            </a:r>
            <a:endParaRPr lang="ko-KR" altLang="en-US" sz="2400" b="1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70763" y="4884469"/>
            <a:ext cx="2069653" cy="4476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/>
                <a:ea typeface="-윤고딕330"/>
              </a:defRPr>
            </a:lvl1pPr>
          </a:lstStyle>
          <a:p>
            <a:pPr lvl="0">
              <a:defRPr/>
            </a:pPr>
            <a:r>
              <a:rPr lang="ko-KR" altLang="en-US" sz="2400" b="1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현황 및 연구</a:t>
            </a:r>
            <a:endParaRPr lang="ko-KR" altLang="en-US" sz="2400" b="1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11677" y="4841895"/>
            <a:ext cx="2005665" cy="7950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/>
                <a:ea typeface="-윤고딕330"/>
              </a:defRPr>
            </a:lvl1pPr>
          </a:lstStyle>
          <a:p>
            <a:pPr lvl="0">
              <a:defRPr/>
            </a:pPr>
            <a:r>
              <a:rPr lang="ko-KR" altLang="en-US" sz="2300" b="1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기술 설계 및 </a:t>
            </a:r>
            <a:r>
              <a:rPr lang="en-US" altLang="ko-KR" sz="2300" b="1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DATA</a:t>
            </a:r>
            <a:endParaRPr lang="en-US" altLang="ko-KR" sz="2300" b="1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363844" y="4936193"/>
            <a:ext cx="1431446" cy="4530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/>
                <a:ea typeface="-윤고딕330"/>
              </a:defRPr>
            </a:lvl1pPr>
          </a:lstStyle>
          <a:p>
            <a:pPr lvl="0">
              <a:defRPr/>
            </a:pPr>
            <a:r>
              <a:rPr lang="ko-KR" altLang="en-US" sz="2400" b="1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기술구현</a:t>
            </a:r>
            <a:endParaRPr lang="ko-KR" altLang="en-US" sz="2400" b="1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10867" y="1828456"/>
            <a:ext cx="5678070" cy="9102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chemeClr val="bg1"/>
                </a:solidFill>
                <a:latin typeface="나눔고딕 ExtraBold"/>
                <a:ea typeface="나눔고딕 ExtraBold"/>
                <a:cs typeface="+mn-cs"/>
              </a:rPr>
              <a:t>table of contents</a:t>
            </a:r>
            <a:endParaRPr lang="en-US" altLang="ko-KR" sz="5400" b="1">
              <a:solidFill>
                <a:schemeClr val="bg1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47" name="TextBox 44"/>
          <p:cNvSpPr txBox="1"/>
          <p:nvPr/>
        </p:nvSpPr>
        <p:spPr>
          <a:xfrm>
            <a:off x="7322563" y="4960737"/>
            <a:ext cx="1489172" cy="447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 b="1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ML</a:t>
            </a:r>
            <a:endParaRPr lang="en-US" altLang="ko-KR" sz="2400" b="1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15258" y="725714"/>
            <a:ext cx="11161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1"/>
          <p:cNvSpPr>
            <a:spLocks noEditPoints="1"/>
          </p:cNvSpPr>
          <p:nvPr/>
        </p:nvSpPr>
        <p:spPr>
          <a:xfrm>
            <a:off x="9654105" y="2823364"/>
            <a:ext cx="618090" cy="611896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860179" y="1651033"/>
            <a:ext cx="10395440" cy="12355"/>
          </a:xfrm>
          <a:prstGeom prst="line">
            <a:avLst/>
          </a:prstGeom>
          <a:ln w="57150">
            <a:solidFill>
              <a:srgbClr val="0e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857618" y="1451827"/>
            <a:ext cx="1571625" cy="0"/>
          </a:xfrm>
          <a:prstGeom prst="line">
            <a:avLst/>
          </a:prstGeom>
          <a:ln w="57150">
            <a:solidFill>
              <a:srgbClr val="029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43"/>
          <p:cNvSpPr txBox="1"/>
          <p:nvPr/>
        </p:nvSpPr>
        <p:spPr>
          <a:xfrm>
            <a:off x="489033" y="3429000"/>
            <a:ext cx="2474092" cy="28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ln w="9525">
                  <a:solidFill>
                    <a:schemeClr val="tx1">
                      <a:alpha val="0"/>
                    </a:schemeClr>
                  </a:solidFill>
                </a:ln>
                <a:latin typeface="굴림"/>
                <a:ea typeface="굴림"/>
              </a:rPr>
              <a:t>.</a:t>
            </a:r>
            <a:endParaRPr lang="ko-KR" altLang="en-US" sz="1300" b="1">
              <a:ln w="9525">
                <a:solidFill>
                  <a:schemeClr val="tx1">
                    <a:alpha val="0"/>
                  </a:schemeClr>
                </a:solidFill>
              </a:ln>
              <a:latin typeface="굴림"/>
              <a:ea typeface="굴림"/>
            </a:endParaRPr>
          </a:p>
        </p:txBody>
      </p:sp>
      <p:sp>
        <p:nvSpPr>
          <p:cNvPr id="69" name="TextBox 12"/>
          <p:cNvSpPr txBox="1"/>
          <p:nvPr/>
        </p:nvSpPr>
        <p:spPr>
          <a:xfrm>
            <a:off x="396643" y="262457"/>
            <a:ext cx="3899362" cy="44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SHOES-PREDICTION</a:t>
            </a:r>
            <a:endParaRPr lang="en-US" altLang="ko-KR" sz="2300" b="1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680508" y="946727"/>
            <a:ext cx="6301894" cy="41344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100" b="1"/>
              <a:t> Model </a:t>
            </a:r>
            <a:r>
              <a:rPr lang="ko-KR" altLang="en-US" sz="2100" b="1"/>
              <a:t>저장 및 </a:t>
            </a:r>
            <a:r>
              <a:rPr lang="en-US" altLang="ko-KR" sz="2100" b="1"/>
              <a:t>flask </a:t>
            </a:r>
            <a:r>
              <a:rPr lang="ko-KR" altLang="en-US" sz="2100" b="1"/>
              <a:t>배포</a:t>
            </a:r>
            <a:endParaRPr lang="ko-KR" altLang="en-US" sz="2100" b="1"/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99327" y="2441835"/>
            <a:ext cx="4890009" cy="2368798"/>
          </a:xfrm>
          <a:prstGeom prst="rect">
            <a:avLst/>
          </a:prstGeom>
        </p:spPr>
      </p:pic>
      <p:sp>
        <p:nvSpPr>
          <p:cNvPr id="76" name=""/>
          <p:cNvSpPr txBox="1"/>
          <p:nvPr/>
        </p:nvSpPr>
        <p:spPr>
          <a:xfrm>
            <a:off x="842816" y="1947332"/>
            <a:ext cx="5253184" cy="36572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flask </a:t>
            </a:r>
            <a:r>
              <a:rPr lang="ko-KR" altLang="en-US"/>
              <a:t>배포를 위한 모듈</a:t>
            </a:r>
            <a:endParaRPr lang="ko-KR" altLang="en-US"/>
          </a:p>
        </p:txBody>
      </p:sp>
      <p:sp>
        <p:nvSpPr>
          <p:cNvPr id="77" name=""/>
          <p:cNvSpPr txBox="1"/>
          <p:nvPr/>
        </p:nvSpPr>
        <p:spPr>
          <a:xfrm>
            <a:off x="6577060" y="2245591"/>
            <a:ext cx="4493108" cy="338177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b="1"/>
              <a:t>Flask </a:t>
            </a:r>
            <a:r>
              <a:rPr lang="ko-KR" altLang="en-US" b="1"/>
              <a:t>란</a:t>
            </a:r>
            <a:r>
              <a:rPr lang="en-US" altLang="ko-KR" b="1"/>
              <a:t>??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Flask는 </a:t>
            </a:r>
            <a:r>
              <a:rPr lang="en-US" altLang="ko-KR">
                <a:solidFill>
                  <a:srgbClr val="ff0000"/>
                </a:solidFill>
              </a:rPr>
              <a:t>파이썬 기반 웹 프레임워크</a:t>
            </a:r>
            <a:r>
              <a:rPr lang="en-US" altLang="ko-KR"/>
              <a:t>중 하나이다. 자바가 아닌 파이썬으로도 웹 서버를 만들 수 있다는 의미이다.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자바 기반 웹 프레임워크로는 대표적으로 Spring이 있듯이, 파이썬 기반 웹 프레임 워크로는 대표적으로 </a:t>
            </a:r>
            <a:r>
              <a:rPr lang="en-US" altLang="ko-KR">
                <a:solidFill>
                  <a:srgbClr val="ff0000"/>
                </a:solidFill>
              </a:rPr>
              <a:t>Flask, Django</a:t>
            </a:r>
            <a:r>
              <a:rPr lang="en-US" altLang="ko-KR"/>
              <a:t>가 있는 것이다.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 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15258" y="725714"/>
            <a:ext cx="11161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860179" y="1651033"/>
            <a:ext cx="10395440" cy="12355"/>
          </a:xfrm>
          <a:prstGeom prst="line">
            <a:avLst/>
          </a:prstGeom>
          <a:ln w="57150">
            <a:solidFill>
              <a:srgbClr val="0e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857618" y="1451827"/>
            <a:ext cx="1571625" cy="0"/>
          </a:xfrm>
          <a:prstGeom prst="line">
            <a:avLst/>
          </a:prstGeom>
          <a:ln w="57150">
            <a:solidFill>
              <a:srgbClr val="029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43"/>
          <p:cNvSpPr txBox="1"/>
          <p:nvPr/>
        </p:nvSpPr>
        <p:spPr>
          <a:xfrm>
            <a:off x="489033" y="3429000"/>
            <a:ext cx="2474092" cy="28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ln w="9525">
                  <a:solidFill>
                    <a:schemeClr val="tx1">
                      <a:alpha val="0"/>
                    </a:schemeClr>
                  </a:solidFill>
                </a:ln>
                <a:latin typeface="굴림"/>
                <a:ea typeface="굴림"/>
              </a:rPr>
              <a:t>.</a:t>
            </a:r>
            <a:endParaRPr lang="ko-KR" altLang="en-US" sz="1300" b="1">
              <a:ln w="9525">
                <a:solidFill>
                  <a:schemeClr val="tx1">
                    <a:alpha val="0"/>
                  </a:schemeClr>
                </a:solidFill>
              </a:ln>
              <a:latin typeface="굴림"/>
              <a:ea typeface="굴림"/>
            </a:endParaRPr>
          </a:p>
        </p:txBody>
      </p:sp>
      <p:sp>
        <p:nvSpPr>
          <p:cNvPr id="69" name="TextBox 12"/>
          <p:cNvSpPr txBox="1"/>
          <p:nvPr/>
        </p:nvSpPr>
        <p:spPr>
          <a:xfrm>
            <a:off x="396643" y="262457"/>
            <a:ext cx="3899362" cy="44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SHOES-PREDICTION</a:t>
            </a:r>
            <a:endParaRPr lang="en-US" altLang="ko-KR" sz="2300" b="1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680508" y="946727"/>
            <a:ext cx="6301894" cy="41344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100" b="1"/>
              <a:t> Model </a:t>
            </a:r>
            <a:r>
              <a:rPr lang="ko-KR" altLang="en-US" sz="2100" b="1"/>
              <a:t>저장 및 </a:t>
            </a:r>
            <a:r>
              <a:rPr lang="en-US" altLang="ko-KR" sz="2100" b="1"/>
              <a:t>flask </a:t>
            </a:r>
            <a:r>
              <a:rPr lang="ko-KR" altLang="en-US" sz="2100" b="1"/>
              <a:t>배포</a:t>
            </a:r>
            <a:endParaRPr lang="ko-KR" altLang="en-US" sz="2100" b="1"/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19968" y="2640647"/>
            <a:ext cx="4310736" cy="1131269"/>
          </a:xfrm>
          <a:prstGeom prst="rect">
            <a:avLst/>
          </a:prstGeom>
        </p:spPr>
      </p:pic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11657" y="2600635"/>
            <a:ext cx="4283015" cy="1234274"/>
          </a:xfrm>
          <a:prstGeom prst="rect">
            <a:avLst/>
          </a:prstGeom>
        </p:spPr>
      </p:pic>
      <p:sp>
        <p:nvSpPr>
          <p:cNvPr id="81" name=""/>
          <p:cNvSpPr txBox="1"/>
          <p:nvPr/>
        </p:nvSpPr>
        <p:spPr>
          <a:xfrm>
            <a:off x="1443097" y="4377733"/>
            <a:ext cx="4002424" cy="42096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200" b="1" u="sng"/>
              <a:t> 학습한 </a:t>
            </a:r>
            <a:r>
              <a:rPr lang="en-US" altLang="ko-KR" sz="2200" b="1" u="sng">
                <a:solidFill>
                  <a:srgbClr val="ff0000"/>
                </a:solidFill>
              </a:rPr>
              <a:t>ML</a:t>
            </a:r>
            <a:r>
              <a:rPr lang="ko-KR" altLang="en-US" sz="2200" b="1" u="sng"/>
              <a:t>을 저장한다</a:t>
            </a:r>
            <a:r>
              <a:rPr lang="en-US" altLang="ko-KR" sz="2200"/>
              <a:t>.</a:t>
            </a:r>
            <a:endParaRPr lang="en-US" altLang="ko-KR" sz="2200"/>
          </a:p>
        </p:txBody>
      </p:sp>
      <p:sp>
        <p:nvSpPr>
          <p:cNvPr id="82" name=""/>
          <p:cNvSpPr txBox="1"/>
          <p:nvPr/>
        </p:nvSpPr>
        <p:spPr>
          <a:xfrm>
            <a:off x="7121808" y="4423436"/>
            <a:ext cx="3992804" cy="41335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100" b="1" u="sng"/>
              <a:t>Flask</a:t>
            </a:r>
            <a:r>
              <a:rPr lang="ko-KR" altLang="en-US" sz="2100" b="1" u="sng"/>
              <a:t> 연동 시에</a:t>
            </a:r>
            <a:r>
              <a:rPr lang="ko-KR" altLang="en-US" sz="2100" b="1" u="sng">
                <a:solidFill>
                  <a:srgbClr val="ff0000"/>
                </a:solidFill>
              </a:rPr>
              <a:t> </a:t>
            </a:r>
            <a:r>
              <a:rPr lang="en-US" altLang="ko-KR" sz="2100" b="1" u="sng">
                <a:solidFill>
                  <a:srgbClr val="ff0000"/>
                </a:solidFill>
              </a:rPr>
              <a:t>ML</a:t>
            </a:r>
            <a:r>
              <a:rPr lang="ko-KR" altLang="en-US" sz="2100" b="1" u="sng"/>
              <a:t>을 불러온다</a:t>
            </a:r>
            <a:endParaRPr lang="ko-KR" altLang="en-US" sz="2100" b="1" u="sng"/>
          </a:p>
        </p:txBody>
      </p:sp>
      <p:sp>
        <p:nvSpPr>
          <p:cNvPr id="86" name=""/>
          <p:cNvSpPr/>
          <p:nvPr/>
        </p:nvSpPr>
        <p:spPr>
          <a:xfrm>
            <a:off x="5645633" y="2911336"/>
            <a:ext cx="911086" cy="341657"/>
          </a:xfrm>
          <a:prstGeom prst="notchedRightArrow">
            <a:avLst>
              <a:gd name="adj1" fmla="val 50000"/>
              <a:gd name="adj2" fmla="val 50000"/>
            </a:avLst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ln w="9525">
                <a:solidFill>
                  <a:schemeClr val="dk1"/>
                </a:solidFill>
              </a:ln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15258" y="725714"/>
            <a:ext cx="11161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1"/>
          <p:cNvSpPr>
            <a:spLocks noEditPoints="1"/>
          </p:cNvSpPr>
          <p:nvPr/>
        </p:nvSpPr>
        <p:spPr>
          <a:xfrm>
            <a:off x="9654105" y="2823364"/>
            <a:ext cx="618090" cy="611896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860179" y="1651033"/>
            <a:ext cx="10395440" cy="12355"/>
          </a:xfrm>
          <a:prstGeom prst="line">
            <a:avLst/>
          </a:prstGeom>
          <a:ln w="57150">
            <a:solidFill>
              <a:srgbClr val="0e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857618" y="1451827"/>
            <a:ext cx="1571625" cy="0"/>
          </a:xfrm>
          <a:prstGeom prst="line">
            <a:avLst/>
          </a:prstGeom>
          <a:ln w="57150">
            <a:solidFill>
              <a:srgbClr val="029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43"/>
          <p:cNvSpPr txBox="1"/>
          <p:nvPr/>
        </p:nvSpPr>
        <p:spPr>
          <a:xfrm>
            <a:off x="489033" y="3429000"/>
            <a:ext cx="2474092" cy="28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ln w="9525">
                  <a:solidFill>
                    <a:schemeClr val="tx1">
                      <a:alpha val="0"/>
                    </a:schemeClr>
                  </a:solidFill>
                </a:ln>
                <a:latin typeface="굴림"/>
                <a:ea typeface="굴림"/>
              </a:rPr>
              <a:t>.</a:t>
            </a:r>
            <a:endParaRPr lang="ko-KR" altLang="en-US" sz="1300" b="1">
              <a:ln w="9525">
                <a:solidFill>
                  <a:schemeClr val="tx1">
                    <a:alpha val="0"/>
                  </a:schemeClr>
                </a:solidFill>
              </a:ln>
              <a:latin typeface="굴림"/>
              <a:ea typeface="굴림"/>
            </a:endParaRPr>
          </a:p>
        </p:txBody>
      </p:sp>
      <p:sp>
        <p:nvSpPr>
          <p:cNvPr id="69" name="TextBox 12"/>
          <p:cNvSpPr txBox="1"/>
          <p:nvPr/>
        </p:nvSpPr>
        <p:spPr>
          <a:xfrm>
            <a:off x="396643" y="262457"/>
            <a:ext cx="3899362" cy="44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SHOES-PREDICTION</a:t>
            </a:r>
            <a:endParaRPr lang="en-US" altLang="ko-KR" sz="2300" b="1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680508" y="946727"/>
            <a:ext cx="6301894" cy="41344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100" b="1"/>
              <a:t> Model </a:t>
            </a:r>
            <a:r>
              <a:rPr lang="ko-KR" altLang="en-US" sz="2100" b="1"/>
              <a:t>저장 및 </a:t>
            </a:r>
            <a:r>
              <a:rPr lang="en-US" altLang="ko-KR" sz="2100" b="1"/>
              <a:t>flask </a:t>
            </a:r>
            <a:r>
              <a:rPr lang="ko-KR" altLang="en-US" sz="2100" b="1"/>
              <a:t>배포</a:t>
            </a:r>
            <a:endParaRPr lang="ko-KR" altLang="en-US" sz="2100" b="1"/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984312"/>
            <a:ext cx="4503810" cy="2050824"/>
          </a:xfrm>
          <a:prstGeom prst="rect">
            <a:avLst/>
          </a:prstGeom>
        </p:spPr>
      </p:pic>
      <p:pic>
        <p:nvPicPr>
          <p:cNvPr id="7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4657663"/>
            <a:ext cx="4517535" cy="1650930"/>
          </a:xfrm>
          <a:prstGeom prst="rect">
            <a:avLst/>
          </a:prstGeom>
        </p:spPr>
      </p:pic>
      <p:sp>
        <p:nvSpPr>
          <p:cNvPr id="77" name=""/>
          <p:cNvSpPr txBox="1"/>
          <p:nvPr/>
        </p:nvSpPr>
        <p:spPr>
          <a:xfrm>
            <a:off x="1429710" y="2515158"/>
            <a:ext cx="3569472" cy="90431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학습된 모델의 예측값을 얻어오기 전에 데이터를 정규화 시켜준다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78" name=""/>
          <p:cNvSpPr txBox="1"/>
          <p:nvPr/>
        </p:nvSpPr>
        <p:spPr>
          <a:xfrm>
            <a:off x="1361977" y="4545349"/>
            <a:ext cx="3588714" cy="14630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사람이 읽을 수 있는 분류명이 있어야 하기 때문에 이름-ID를 매핑하는 것이 필요하다.</a:t>
            </a:r>
            <a:endParaRPr lang="ko-KR" altLang="en-US"/>
          </a:p>
          <a:p>
            <a:pPr>
              <a:defRPr/>
            </a:pPr>
            <a:r>
              <a:rPr lang="ko-KR" altLang="en-US"/>
              <a:t>따라서 </a:t>
            </a:r>
            <a:r>
              <a:rPr lang="ko-KR" altLang="en-US">
                <a:solidFill>
                  <a:srgbClr val="ff0000"/>
                </a:solidFill>
              </a:rPr>
              <a:t>get_prediction함수</a:t>
            </a:r>
            <a:r>
              <a:rPr lang="ko-KR" altLang="en-US"/>
              <a:t>를 JSON을 포함하여 변경해준다.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15258" y="725714"/>
            <a:ext cx="11161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860179" y="1651033"/>
            <a:ext cx="10395440" cy="12355"/>
          </a:xfrm>
          <a:prstGeom prst="line">
            <a:avLst/>
          </a:prstGeom>
          <a:ln w="57150">
            <a:solidFill>
              <a:srgbClr val="0e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857618" y="1451827"/>
            <a:ext cx="1571625" cy="0"/>
          </a:xfrm>
          <a:prstGeom prst="line">
            <a:avLst/>
          </a:prstGeom>
          <a:ln w="57150">
            <a:solidFill>
              <a:srgbClr val="029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43"/>
          <p:cNvSpPr txBox="1"/>
          <p:nvPr/>
        </p:nvSpPr>
        <p:spPr>
          <a:xfrm>
            <a:off x="489033" y="3429000"/>
            <a:ext cx="2474092" cy="28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ln w="9525">
                  <a:solidFill>
                    <a:schemeClr val="tx1">
                      <a:alpha val="0"/>
                    </a:schemeClr>
                  </a:solidFill>
                </a:ln>
                <a:latin typeface="굴림"/>
                <a:ea typeface="굴림"/>
              </a:rPr>
              <a:t>.</a:t>
            </a:r>
            <a:endParaRPr lang="ko-KR" altLang="en-US" sz="1300" b="1">
              <a:ln w="9525">
                <a:solidFill>
                  <a:schemeClr val="tx1">
                    <a:alpha val="0"/>
                  </a:schemeClr>
                </a:solidFill>
              </a:ln>
              <a:latin typeface="굴림"/>
              <a:ea typeface="굴림"/>
            </a:endParaRPr>
          </a:p>
        </p:txBody>
      </p:sp>
      <p:sp>
        <p:nvSpPr>
          <p:cNvPr id="69" name="TextBox 12"/>
          <p:cNvSpPr txBox="1"/>
          <p:nvPr/>
        </p:nvSpPr>
        <p:spPr>
          <a:xfrm>
            <a:off x="396643" y="262457"/>
            <a:ext cx="3899362" cy="44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SHOES-PREDICTION</a:t>
            </a:r>
            <a:endParaRPr lang="en-US" altLang="ko-KR" sz="2300" b="1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680508" y="946727"/>
            <a:ext cx="6301894" cy="41344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100" b="1"/>
              <a:t> Model </a:t>
            </a:r>
            <a:r>
              <a:rPr lang="ko-KR" altLang="en-US" sz="2100" b="1"/>
              <a:t>저장 및 </a:t>
            </a:r>
            <a:r>
              <a:rPr lang="en-US" altLang="ko-KR" sz="2100" b="1"/>
              <a:t>flask </a:t>
            </a:r>
            <a:r>
              <a:rPr lang="ko-KR" altLang="en-US" sz="2100" b="1"/>
              <a:t>배포</a:t>
            </a:r>
            <a:endParaRPr lang="ko-KR" altLang="en-US" sz="2100" b="1"/>
          </a:p>
        </p:txBody>
      </p:sp>
      <p:pic>
        <p:nvPicPr>
          <p:cNvPr id="8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90915" y="1832100"/>
            <a:ext cx="4785774" cy="4656223"/>
          </a:xfrm>
          <a:prstGeom prst="rect">
            <a:avLst/>
          </a:prstGeom>
        </p:spPr>
      </p:pic>
      <p:sp>
        <p:nvSpPr>
          <p:cNvPr id="88" name=""/>
          <p:cNvSpPr txBox="1"/>
          <p:nvPr/>
        </p:nvSpPr>
        <p:spPr>
          <a:xfrm>
            <a:off x="1001567" y="2410883"/>
            <a:ext cx="4089015" cy="365463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Flask</a:t>
            </a:r>
            <a:r>
              <a:rPr lang="ko-KR" altLang="en-US"/>
              <a:t>를 배포하기 전에 </a:t>
            </a:r>
            <a:endParaRPr lang="ko-KR" altLang="en-US"/>
          </a:p>
          <a:p>
            <a:pPr>
              <a:defRPr/>
            </a:pPr>
            <a:r>
              <a:rPr lang="en-US" altLang="ko-KR"/>
              <a:t>web</a:t>
            </a:r>
            <a:r>
              <a:rPr lang="ko-KR" altLang="en-US"/>
              <a:t>에 구성을 위해서 사진과 같은 </a:t>
            </a:r>
            <a:r>
              <a:rPr lang="en-US" altLang="ko-KR">
                <a:solidFill>
                  <a:srgbClr val="ff0000"/>
                </a:solidFill>
              </a:rPr>
              <a:t>HTML</a:t>
            </a:r>
            <a:r>
              <a:rPr lang="en-US" altLang="ko-KR"/>
              <a:t> </a:t>
            </a:r>
            <a:r>
              <a:rPr lang="ko-KR" altLang="en-US"/>
              <a:t>을 작성 하였다</a:t>
            </a:r>
            <a:endParaRPr lang="ko-KR" altLang="en-US"/>
          </a:p>
          <a:p>
            <a:pPr>
              <a:defRPr/>
            </a:pPr>
            <a:endParaRPr lang="en-US" altLang="ko-KR"/>
          </a:p>
          <a:p>
            <a:pPr>
              <a:defRPr/>
            </a:pPr>
            <a:endParaRPr lang="en-US" altLang="ko-KR"/>
          </a:p>
          <a:p>
            <a:pPr algn="ctr">
              <a:defRPr/>
            </a:pPr>
            <a:r>
              <a:rPr lang="en-US" altLang="ko-KR" b="1"/>
              <a:t>&lt;UI&gt;</a:t>
            </a:r>
            <a:endParaRPr lang="en-US" altLang="ko-KR" b="1"/>
          </a:p>
          <a:p>
            <a:pPr algn="ctr">
              <a:defRPr/>
            </a:pPr>
            <a:endParaRPr lang="en-US" altLang="ko-KR" b="1"/>
          </a:p>
          <a:p>
            <a:pPr>
              <a:defRPr/>
            </a:pPr>
            <a:r>
              <a:rPr lang="en-US" altLang="ko-KR" b="1"/>
              <a:t>1.</a:t>
            </a:r>
            <a:r>
              <a:rPr lang="ko-KR" altLang="en-US" b="1"/>
              <a:t>이미지 업로드</a:t>
            </a:r>
            <a:endParaRPr lang="ko-KR" altLang="en-US" b="1"/>
          </a:p>
          <a:p>
            <a:pPr>
              <a:defRPr/>
            </a:pPr>
            <a:endParaRPr lang="en-US" altLang="ko-KR" b="1"/>
          </a:p>
          <a:p>
            <a:pPr>
              <a:defRPr/>
            </a:pPr>
            <a:r>
              <a:rPr lang="en-US" altLang="ko-KR" b="1"/>
              <a:t>2.</a:t>
            </a:r>
            <a:r>
              <a:rPr lang="ko-KR" altLang="en-US" b="1"/>
              <a:t>이미지 파일 찾아보기</a:t>
            </a:r>
            <a:endParaRPr lang="ko-KR" altLang="en-US" b="1"/>
          </a:p>
          <a:p>
            <a:pPr>
              <a:defRPr/>
            </a:pPr>
            <a:endParaRPr lang="en-US" altLang="ko-KR" b="1"/>
          </a:p>
          <a:p>
            <a:pPr>
              <a:defRPr/>
            </a:pPr>
            <a:r>
              <a:rPr lang="en-US" altLang="ko-KR" b="1"/>
              <a:t>3.</a:t>
            </a:r>
            <a:r>
              <a:rPr lang="ko-KR" altLang="en-US" b="1"/>
              <a:t>예측결과</a:t>
            </a:r>
            <a:endParaRPr lang="ko-KR" altLang="en-US"/>
          </a:p>
          <a:p>
            <a:pPr>
              <a:defRPr/>
            </a:pPr>
            <a:r>
              <a:rPr lang="ko-KR" altLang="en-US"/>
              <a:t>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15258" y="725714"/>
            <a:ext cx="11161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860179" y="1651033"/>
            <a:ext cx="10395440" cy="12355"/>
          </a:xfrm>
          <a:prstGeom prst="line">
            <a:avLst/>
          </a:prstGeom>
          <a:ln w="57150">
            <a:solidFill>
              <a:srgbClr val="0e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857618" y="1451827"/>
            <a:ext cx="1571625" cy="0"/>
          </a:xfrm>
          <a:prstGeom prst="line">
            <a:avLst/>
          </a:prstGeom>
          <a:ln w="57150">
            <a:solidFill>
              <a:srgbClr val="029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43"/>
          <p:cNvSpPr txBox="1"/>
          <p:nvPr/>
        </p:nvSpPr>
        <p:spPr>
          <a:xfrm>
            <a:off x="489033" y="3429000"/>
            <a:ext cx="2474092" cy="28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ln w="9525">
                  <a:solidFill>
                    <a:schemeClr val="tx1">
                      <a:alpha val="0"/>
                    </a:schemeClr>
                  </a:solidFill>
                </a:ln>
                <a:latin typeface="굴림"/>
                <a:ea typeface="굴림"/>
              </a:rPr>
              <a:t>.</a:t>
            </a:r>
            <a:endParaRPr lang="ko-KR" altLang="en-US" sz="1300" b="1">
              <a:ln w="9525">
                <a:solidFill>
                  <a:schemeClr val="tx1">
                    <a:alpha val="0"/>
                  </a:schemeClr>
                </a:solidFill>
              </a:ln>
              <a:latin typeface="굴림"/>
              <a:ea typeface="굴림"/>
            </a:endParaRPr>
          </a:p>
        </p:txBody>
      </p:sp>
      <p:sp>
        <p:nvSpPr>
          <p:cNvPr id="69" name="TextBox 12"/>
          <p:cNvSpPr txBox="1"/>
          <p:nvPr/>
        </p:nvSpPr>
        <p:spPr>
          <a:xfrm>
            <a:off x="396643" y="262457"/>
            <a:ext cx="3899362" cy="44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SHOES-PREDICTION</a:t>
            </a:r>
            <a:endParaRPr lang="en-US" altLang="ko-KR" sz="2300" b="1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680508" y="946727"/>
            <a:ext cx="6301894" cy="41344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100" b="1"/>
              <a:t> Model </a:t>
            </a:r>
            <a:r>
              <a:rPr lang="ko-KR" altLang="en-US" sz="2100" b="1"/>
              <a:t>저장 및 </a:t>
            </a:r>
            <a:r>
              <a:rPr lang="en-US" altLang="ko-KR" sz="2100" b="1"/>
              <a:t>flask </a:t>
            </a:r>
            <a:r>
              <a:rPr lang="ko-KR" altLang="en-US" sz="2100" b="1"/>
              <a:t>배포</a:t>
            </a:r>
            <a:endParaRPr lang="ko-KR" altLang="en-US" sz="2100" b="1"/>
          </a:p>
        </p:txBody>
      </p:sp>
      <p:pic>
        <p:nvPicPr>
          <p:cNvPr id="8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5626" y="2245792"/>
            <a:ext cx="4549534" cy="2827656"/>
          </a:xfrm>
          <a:prstGeom prst="rect">
            <a:avLst/>
          </a:prstGeom>
        </p:spPr>
      </p:pic>
      <p:sp>
        <p:nvSpPr>
          <p:cNvPr id="88" name=""/>
          <p:cNvSpPr txBox="1"/>
          <p:nvPr/>
        </p:nvSpPr>
        <p:spPr>
          <a:xfrm>
            <a:off x="6095998" y="2130136"/>
            <a:ext cx="4738446" cy="33829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HTML</a:t>
            </a:r>
            <a:r>
              <a:rPr lang="ko-KR" altLang="en-US"/>
              <a:t> 파일을</a:t>
            </a:r>
            <a:r>
              <a:rPr lang="ko-KR" altLang="en-US">
                <a:solidFill>
                  <a:srgbClr val="ff0000"/>
                </a:solidFill>
              </a:rPr>
              <a:t> 랜더링</a:t>
            </a:r>
            <a:r>
              <a:rPr lang="ko-KR" altLang="en-US"/>
              <a:t> 하고 </a:t>
            </a:r>
            <a:r>
              <a:rPr lang="en-US" altLang="ko-KR">
                <a:solidFill>
                  <a:srgbClr val="ff0000"/>
                </a:solidFill>
              </a:rPr>
              <a:t>API</a:t>
            </a:r>
            <a:r>
              <a:rPr lang="ko-KR" altLang="en-US">
                <a:solidFill>
                  <a:srgbClr val="ff0000"/>
                </a:solidFill>
              </a:rPr>
              <a:t>정의</a:t>
            </a:r>
            <a:r>
              <a:rPr lang="ko-KR" altLang="en-US"/>
              <a:t>에 맞게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메소드를 predict로 변경하고, 엔드포인트의 경로역시 /predict로 변경한다. (해당 URI로 접속해야 동작)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이미지는 POST에만 보내지기 때문에,</a:t>
            </a:r>
            <a:r>
              <a:rPr lang="ko-KR" altLang="en-US">
                <a:solidFill>
                  <a:srgbClr val="ff0000"/>
                </a:solidFill>
              </a:rPr>
              <a:t> POST만 허용</a:t>
            </a:r>
            <a:r>
              <a:rPr lang="ko-KR" altLang="en-US"/>
              <a:t>하도록 수정한다.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또한 API 서버는 이미지를 받는 것만 가정하므로 요청으로부터 파일을 읽게 해야 한다.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15258" y="725714"/>
            <a:ext cx="11161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860179" y="1651033"/>
            <a:ext cx="10395440" cy="12355"/>
          </a:xfrm>
          <a:prstGeom prst="line">
            <a:avLst/>
          </a:prstGeom>
          <a:ln w="57150">
            <a:solidFill>
              <a:srgbClr val="0e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857618" y="1451827"/>
            <a:ext cx="1571625" cy="0"/>
          </a:xfrm>
          <a:prstGeom prst="line">
            <a:avLst/>
          </a:prstGeom>
          <a:ln w="57150">
            <a:solidFill>
              <a:srgbClr val="029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43"/>
          <p:cNvSpPr txBox="1"/>
          <p:nvPr/>
        </p:nvSpPr>
        <p:spPr>
          <a:xfrm>
            <a:off x="489033" y="3429000"/>
            <a:ext cx="2474092" cy="28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ln w="9525">
                  <a:solidFill>
                    <a:schemeClr val="tx1">
                      <a:alpha val="0"/>
                    </a:schemeClr>
                  </a:solidFill>
                </a:ln>
                <a:latin typeface="굴림"/>
                <a:ea typeface="굴림"/>
              </a:rPr>
              <a:t>.</a:t>
            </a:r>
            <a:endParaRPr lang="ko-KR" altLang="en-US" sz="1300" b="1">
              <a:ln w="9525">
                <a:solidFill>
                  <a:schemeClr val="tx1">
                    <a:alpha val="0"/>
                  </a:schemeClr>
                </a:solidFill>
              </a:ln>
              <a:latin typeface="굴림"/>
              <a:ea typeface="굴림"/>
            </a:endParaRPr>
          </a:p>
        </p:txBody>
      </p:sp>
      <p:sp>
        <p:nvSpPr>
          <p:cNvPr id="69" name="TextBox 12"/>
          <p:cNvSpPr txBox="1"/>
          <p:nvPr/>
        </p:nvSpPr>
        <p:spPr>
          <a:xfrm>
            <a:off x="396643" y="262457"/>
            <a:ext cx="3899362" cy="44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SHOES-PREDICTION</a:t>
            </a:r>
            <a:endParaRPr lang="en-US" altLang="ko-KR" sz="2300" b="1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680508" y="946727"/>
            <a:ext cx="6301894" cy="41344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100" b="1"/>
              <a:t> Model </a:t>
            </a:r>
            <a:r>
              <a:rPr lang="ko-KR" altLang="en-US" sz="2100" b="1"/>
              <a:t>저장 및 </a:t>
            </a:r>
            <a:r>
              <a:rPr lang="en-US" altLang="ko-KR" sz="2100" b="1"/>
              <a:t>flask </a:t>
            </a:r>
            <a:r>
              <a:rPr lang="ko-KR" altLang="en-US" sz="2100" b="1"/>
              <a:t>배포</a:t>
            </a:r>
            <a:endParaRPr lang="ko-KR" altLang="en-US" sz="2100" b="1"/>
          </a:p>
        </p:txBody>
      </p:sp>
      <p:pic>
        <p:nvPicPr>
          <p:cNvPr id="8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80827" y="1932593"/>
            <a:ext cx="3957011" cy="2992813"/>
          </a:xfrm>
          <a:prstGeom prst="rect">
            <a:avLst/>
          </a:prstGeom>
        </p:spPr>
      </p:pic>
      <p:sp>
        <p:nvSpPr>
          <p:cNvPr id="88" name=""/>
          <p:cNvSpPr txBox="1"/>
          <p:nvPr/>
        </p:nvSpPr>
        <p:spPr>
          <a:xfrm>
            <a:off x="1210924" y="4955980"/>
            <a:ext cx="7571894" cy="6428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최종적으로 사진과 같은 웹페이지가 뜬다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URL: http//127.0.0.1:5000/</a:t>
            </a:r>
            <a:r>
              <a:rPr lang="en-US" altLang="ko-KR"/>
              <a:t>  &lt;---- 5000</a:t>
            </a:r>
            <a:r>
              <a:rPr lang="ko-KR" altLang="en-US"/>
              <a:t>포트에서 웹페이지 동작</a:t>
            </a:r>
            <a:endParaRPr lang="ko-KR" altLang="en-US"/>
          </a:p>
        </p:txBody>
      </p:sp>
      <p:pic>
        <p:nvPicPr>
          <p:cNvPr id="8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2172" y="2047470"/>
            <a:ext cx="5494020" cy="1381529"/>
          </a:xfrm>
          <a:prstGeom prst="rect">
            <a:avLst/>
          </a:prstGeom>
        </p:spPr>
      </p:pic>
      <p:sp>
        <p:nvSpPr>
          <p:cNvPr id="90" name=""/>
          <p:cNvSpPr txBox="1"/>
          <p:nvPr/>
        </p:nvSpPr>
        <p:spPr>
          <a:xfrm>
            <a:off x="1216697" y="3809229"/>
            <a:ext cx="4165987" cy="64368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Flask.py</a:t>
            </a:r>
            <a:r>
              <a:rPr lang="ko-KR" altLang="en-US"/>
              <a:t> 파일을 작동시키면 위와 같은</a:t>
            </a:r>
            <a:endParaRPr lang="ko-KR" altLang="en-US"/>
          </a:p>
          <a:p>
            <a:pPr>
              <a:defRPr/>
            </a:pPr>
            <a:r>
              <a:rPr lang="ko-KR" altLang="en-US"/>
              <a:t>출력의 결과물을 얻을 수 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6096000" y="-57979"/>
            <a:ext cx="0" cy="431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 rot="5400000">
            <a:off x="5642283" y="2121537"/>
            <a:ext cx="900000" cy="900000"/>
          </a:xfrm>
          <a:prstGeom prst="ellipse">
            <a:avLst/>
          </a:prstGeom>
          <a:solidFill>
            <a:srgbClr val="7dca65"/>
          </a:solidFill>
          <a:ln>
            <a:solidFill>
              <a:srgbClr val="7dc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sp>
        <p:nvSpPr>
          <p:cNvPr id="49" name="Freeform 31"/>
          <p:cNvSpPr>
            <a:spLocks noEditPoints="1"/>
          </p:cNvSpPr>
          <p:nvPr/>
        </p:nvSpPr>
        <p:spPr>
          <a:xfrm>
            <a:off x="5900031" y="2343147"/>
            <a:ext cx="384504" cy="456781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5649175" y="520585"/>
            <a:ext cx="900000" cy="900000"/>
            <a:chOff x="5649175" y="444385"/>
            <a:chExt cx="900000" cy="900000"/>
          </a:xfrm>
        </p:grpSpPr>
        <p:sp>
          <p:nvSpPr>
            <p:cNvPr id="35" name="타원 34"/>
            <p:cNvSpPr/>
            <p:nvPr/>
          </p:nvSpPr>
          <p:spPr>
            <a:xfrm rot="5400000">
              <a:off x="5649175" y="444385"/>
              <a:ext cx="900000" cy="900000"/>
            </a:xfrm>
            <a:prstGeom prst="ellipse">
              <a:avLst/>
            </a:prstGeom>
            <a:solidFill>
              <a:srgbClr val="0cd19b"/>
            </a:solidFill>
            <a:ln>
              <a:solidFill>
                <a:srgbClr val="0cd1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36" name="Group 22"/>
            <p:cNvGrpSpPr>
              <a:grpSpLocks noChangeAspect="1"/>
            </p:cNvGrpSpPr>
            <p:nvPr/>
          </p:nvGrpSpPr>
          <p:grpSpPr>
            <a:xfrm rot="0">
              <a:off x="5918728" y="648150"/>
              <a:ext cx="360894" cy="492470"/>
              <a:chOff x="2106" y="275"/>
              <a:chExt cx="576" cy="655"/>
            </a:xfrm>
            <a:solidFill>
              <a:schemeClr val="bg1"/>
            </a:solidFill>
          </p:grpSpPr>
          <p:sp>
            <p:nvSpPr>
              <p:cNvPr id="37" name="Freeform 24"/>
              <p:cNvSpPr/>
              <p:nvPr/>
            </p:nvSpPr>
            <p:spPr>
              <a:xfrm>
                <a:off x="2383" y="575"/>
                <a:ext cx="51" cy="60"/>
              </a:xfrm>
              <a:custGeom>
                <a:avLst/>
                <a:gdLst>
                  <a:gd name="T0" fmla="*/ 88 w 257"/>
                  <a:gd name="T1" fmla="*/ 0 h 297"/>
                  <a:gd name="T2" fmla="*/ 122 w 257"/>
                  <a:gd name="T3" fmla="*/ 2 h 297"/>
                  <a:gd name="T4" fmla="*/ 153 w 257"/>
                  <a:gd name="T5" fmla="*/ 8 h 297"/>
                  <a:gd name="T6" fmla="*/ 179 w 257"/>
                  <a:gd name="T7" fmla="*/ 17 h 297"/>
                  <a:gd name="T8" fmla="*/ 202 w 257"/>
                  <a:gd name="T9" fmla="*/ 29 h 297"/>
                  <a:gd name="T10" fmla="*/ 221 w 257"/>
                  <a:gd name="T11" fmla="*/ 45 h 297"/>
                  <a:gd name="T12" fmla="*/ 236 w 257"/>
                  <a:gd name="T13" fmla="*/ 65 h 297"/>
                  <a:gd name="T14" fmla="*/ 247 w 257"/>
                  <a:gd name="T15" fmla="*/ 87 h 297"/>
                  <a:gd name="T16" fmla="*/ 255 w 257"/>
                  <a:gd name="T17" fmla="*/ 113 h 297"/>
                  <a:gd name="T18" fmla="*/ 257 w 257"/>
                  <a:gd name="T19" fmla="*/ 141 h 297"/>
                  <a:gd name="T20" fmla="*/ 255 w 257"/>
                  <a:gd name="T21" fmla="*/ 169 h 297"/>
                  <a:gd name="T22" fmla="*/ 248 w 257"/>
                  <a:gd name="T23" fmla="*/ 194 h 297"/>
                  <a:gd name="T24" fmla="*/ 238 w 257"/>
                  <a:gd name="T25" fmla="*/ 218 h 297"/>
                  <a:gd name="T26" fmla="*/ 224 w 257"/>
                  <a:gd name="T27" fmla="*/ 238 h 297"/>
                  <a:gd name="T28" fmla="*/ 207 w 257"/>
                  <a:gd name="T29" fmla="*/ 256 h 297"/>
                  <a:gd name="T30" fmla="*/ 186 w 257"/>
                  <a:gd name="T31" fmla="*/ 270 h 297"/>
                  <a:gd name="T32" fmla="*/ 162 w 257"/>
                  <a:gd name="T33" fmla="*/ 282 h 297"/>
                  <a:gd name="T34" fmla="*/ 135 w 257"/>
                  <a:gd name="T35" fmla="*/ 290 h 297"/>
                  <a:gd name="T36" fmla="*/ 104 w 257"/>
                  <a:gd name="T37" fmla="*/ 295 h 297"/>
                  <a:gd name="T38" fmla="*/ 71 w 257"/>
                  <a:gd name="T39" fmla="*/ 297 h 297"/>
                  <a:gd name="T40" fmla="*/ 43 w 257"/>
                  <a:gd name="T41" fmla="*/ 296 h 297"/>
                  <a:gd name="T42" fmla="*/ 19 w 257"/>
                  <a:gd name="T43" fmla="*/ 294 h 297"/>
                  <a:gd name="T44" fmla="*/ 0 w 257"/>
                  <a:gd name="T45" fmla="*/ 291 h 297"/>
                  <a:gd name="T46" fmla="*/ 0 w 257"/>
                  <a:gd name="T47" fmla="*/ 8 h 297"/>
                  <a:gd name="T48" fmla="*/ 14 w 257"/>
                  <a:gd name="T49" fmla="*/ 5 h 297"/>
                  <a:gd name="T50" fmla="*/ 33 w 257"/>
                  <a:gd name="T51" fmla="*/ 3 h 297"/>
                  <a:gd name="T52" fmla="*/ 58 w 257"/>
                  <a:gd name="T53" fmla="*/ 1 h 297"/>
                  <a:gd name="T54" fmla="*/ 88 w 257"/>
                  <a:gd name="T55" fmla="*/ 0 h 2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57" h="297">
                    <a:moveTo>
                      <a:pt x="88" y="0"/>
                    </a:moveTo>
                    <a:lnTo>
                      <a:pt x="122" y="2"/>
                    </a:lnTo>
                    <a:lnTo>
                      <a:pt x="153" y="8"/>
                    </a:lnTo>
                    <a:lnTo>
                      <a:pt x="179" y="17"/>
                    </a:lnTo>
                    <a:lnTo>
                      <a:pt x="202" y="29"/>
                    </a:lnTo>
                    <a:lnTo>
                      <a:pt x="221" y="45"/>
                    </a:lnTo>
                    <a:lnTo>
                      <a:pt x="236" y="65"/>
                    </a:lnTo>
                    <a:lnTo>
                      <a:pt x="247" y="87"/>
                    </a:lnTo>
                    <a:lnTo>
                      <a:pt x="255" y="113"/>
                    </a:lnTo>
                    <a:lnTo>
                      <a:pt x="257" y="141"/>
                    </a:lnTo>
                    <a:lnTo>
                      <a:pt x="255" y="169"/>
                    </a:lnTo>
                    <a:lnTo>
                      <a:pt x="248" y="194"/>
                    </a:lnTo>
                    <a:lnTo>
                      <a:pt x="238" y="218"/>
                    </a:lnTo>
                    <a:lnTo>
                      <a:pt x="224" y="238"/>
                    </a:lnTo>
                    <a:lnTo>
                      <a:pt x="207" y="256"/>
                    </a:lnTo>
                    <a:lnTo>
                      <a:pt x="186" y="270"/>
                    </a:lnTo>
                    <a:lnTo>
                      <a:pt x="162" y="282"/>
                    </a:lnTo>
                    <a:lnTo>
                      <a:pt x="135" y="290"/>
                    </a:lnTo>
                    <a:lnTo>
                      <a:pt x="104" y="295"/>
                    </a:lnTo>
                    <a:lnTo>
                      <a:pt x="71" y="297"/>
                    </a:lnTo>
                    <a:lnTo>
                      <a:pt x="43" y="296"/>
                    </a:lnTo>
                    <a:lnTo>
                      <a:pt x="19" y="294"/>
                    </a:lnTo>
                    <a:lnTo>
                      <a:pt x="0" y="291"/>
                    </a:lnTo>
                    <a:lnTo>
                      <a:pt x="0" y="8"/>
                    </a:lnTo>
                    <a:lnTo>
                      <a:pt x="14" y="5"/>
                    </a:lnTo>
                    <a:lnTo>
                      <a:pt x="33" y="3"/>
                    </a:lnTo>
                    <a:lnTo>
                      <a:pt x="58" y="1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38" name="Freeform 25"/>
              <p:cNvSpPr/>
              <p:nvPr/>
            </p:nvSpPr>
            <p:spPr>
              <a:xfrm>
                <a:off x="2218" y="575"/>
                <a:ext cx="52" cy="60"/>
              </a:xfrm>
              <a:custGeom>
                <a:avLst/>
                <a:gdLst>
                  <a:gd name="T0" fmla="*/ 89 w 257"/>
                  <a:gd name="T1" fmla="*/ 0 h 297"/>
                  <a:gd name="T2" fmla="*/ 123 w 257"/>
                  <a:gd name="T3" fmla="*/ 2 h 297"/>
                  <a:gd name="T4" fmla="*/ 154 w 257"/>
                  <a:gd name="T5" fmla="*/ 8 h 297"/>
                  <a:gd name="T6" fmla="*/ 180 w 257"/>
                  <a:gd name="T7" fmla="*/ 17 h 297"/>
                  <a:gd name="T8" fmla="*/ 203 w 257"/>
                  <a:gd name="T9" fmla="*/ 29 h 297"/>
                  <a:gd name="T10" fmla="*/ 222 w 257"/>
                  <a:gd name="T11" fmla="*/ 45 h 297"/>
                  <a:gd name="T12" fmla="*/ 237 w 257"/>
                  <a:gd name="T13" fmla="*/ 65 h 297"/>
                  <a:gd name="T14" fmla="*/ 248 w 257"/>
                  <a:gd name="T15" fmla="*/ 87 h 297"/>
                  <a:gd name="T16" fmla="*/ 255 w 257"/>
                  <a:gd name="T17" fmla="*/ 113 h 297"/>
                  <a:gd name="T18" fmla="*/ 257 w 257"/>
                  <a:gd name="T19" fmla="*/ 141 h 297"/>
                  <a:gd name="T20" fmla="*/ 255 w 257"/>
                  <a:gd name="T21" fmla="*/ 169 h 297"/>
                  <a:gd name="T22" fmla="*/ 249 w 257"/>
                  <a:gd name="T23" fmla="*/ 194 h 297"/>
                  <a:gd name="T24" fmla="*/ 239 w 257"/>
                  <a:gd name="T25" fmla="*/ 218 h 297"/>
                  <a:gd name="T26" fmla="*/ 225 w 257"/>
                  <a:gd name="T27" fmla="*/ 238 h 297"/>
                  <a:gd name="T28" fmla="*/ 208 w 257"/>
                  <a:gd name="T29" fmla="*/ 256 h 297"/>
                  <a:gd name="T30" fmla="*/ 187 w 257"/>
                  <a:gd name="T31" fmla="*/ 270 h 297"/>
                  <a:gd name="T32" fmla="*/ 163 w 257"/>
                  <a:gd name="T33" fmla="*/ 282 h 297"/>
                  <a:gd name="T34" fmla="*/ 135 w 257"/>
                  <a:gd name="T35" fmla="*/ 290 h 297"/>
                  <a:gd name="T36" fmla="*/ 105 w 257"/>
                  <a:gd name="T37" fmla="*/ 295 h 297"/>
                  <a:gd name="T38" fmla="*/ 72 w 257"/>
                  <a:gd name="T39" fmla="*/ 297 h 297"/>
                  <a:gd name="T40" fmla="*/ 44 w 257"/>
                  <a:gd name="T41" fmla="*/ 296 h 297"/>
                  <a:gd name="T42" fmla="*/ 20 w 257"/>
                  <a:gd name="T43" fmla="*/ 294 h 297"/>
                  <a:gd name="T44" fmla="*/ 0 w 257"/>
                  <a:gd name="T45" fmla="*/ 291 h 297"/>
                  <a:gd name="T46" fmla="*/ 0 w 257"/>
                  <a:gd name="T47" fmla="*/ 8 h 297"/>
                  <a:gd name="T48" fmla="*/ 15 w 257"/>
                  <a:gd name="T49" fmla="*/ 5 h 297"/>
                  <a:gd name="T50" fmla="*/ 34 w 257"/>
                  <a:gd name="T51" fmla="*/ 3 h 297"/>
                  <a:gd name="T52" fmla="*/ 59 w 257"/>
                  <a:gd name="T53" fmla="*/ 1 h 297"/>
                  <a:gd name="T54" fmla="*/ 89 w 257"/>
                  <a:gd name="T55" fmla="*/ 0 h 2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57" h="297">
                    <a:moveTo>
                      <a:pt x="89" y="0"/>
                    </a:moveTo>
                    <a:lnTo>
                      <a:pt x="123" y="2"/>
                    </a:lnTo>
                    <a:lnTo>
                      <a:pt x="154" y="8"/>
                    </a:lnTo>
                    <a:lnTo>
                      <a:pt x="180" y="17"/>
                    </a:lnTo>
                    <a:lnTo>
                      <a:pt x="203" y="29"/>
                    </a:lnTo>
                    <a:lnTo>
                      <a:pt x="222" y="45"/>
                    </a:lnTo>
                    <a:lnTo>
                      <a:pt x="237" y="65"/>
                    </a:lnTo>
                    <a:lnTo>
                      <a:pt x="248" y="87"/>
                    </a:lnTo>
                    <a:lnTo>
                      <a:pt x="255" y="113"/>
                    </a:lnTo>
                    <a:lnTo>
                      <a:pt x="257" y="141"/>
                    </a:lnTo>
                    <a:lnTo>
                      <a:pt x="255" y="169"/>
                    </a:lnTo>
                    <a:lnTo>
                      <a:pt x="249" y="194"/>
                    </a:lnTo>
                    <a:lnTo>
                      <a:pt x="239" y="218"/>
                    </a:lnTo>
                    <a:lnTo>
                      <a:pt x="225" y="238"/>
                    </a:lnTo>
                    <a:lnTo>
                      <a:pt x="208" y="256"/>
                    </a:lnTo>
                    <a:lnTo>
                      <a:pt x="187" y="270"/>
                    </a:lnTo>
                    <a:lnTo>
                      <a:pt x="163" y="282"/>
                    </a:lnTo>
                    <a:lnTo>
                      <a:pt x="135" y="290"/>
                    </a:lnTo>
                    <a:lnTo>
                      <a:pt x="105" y="295"/>
                    </a:lnTo>
                    <a:lnTo>
                      <a:pt x="72" y="297"/>
                    </a:lnTo>
                    <a:lnTo>
                      <a:pt x="44" y="296"/>
                    </a:lnTo>
                    <a:lnTo>
                      <a:pt x="20" y="294"/>
                    </a:lnTo>
                    <a:lnTo>
                      <a:pt x="0" y="291"/>
                    </a:lnTo>
                    <a:lnTo>
                      <a:pt x="0" y="8"/>
                    </a:lnTo>
                    <a:lnTo>
                      <a:pt x="15" y="5"/>
                    </a:lnTo>
                    <a:lnTo>
                      <a:pt x="34" y="3"/>
                    </a:lnTo>
                    <a:lnTo>
                      <a:pt x="59" y="1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46" name="Freeform 26"/>
              <p:cNvSpPr>
                <a:spLocks noEditPoints="1"/>
              </p:cNvSpPr>
              <p:nvPr/>
            </p:nvSpPr>
            <p:spPr>
              <a:xfrm>
                <a:off x="2106" y="275"/>
                <a:ext cx="576" cy="655"/>
              </a:xfrm>
              <a:custGeom>
                <a:avLst/>
                <a:gdLst>
                  <a:gd name="T0" fmla="*/ 2493 w 2881"/>
                  <a:gd name="T1" fmla="*/ 2493 h 3274"/>
                  <a:gd name="T2" fmla="*/ 2175 w 2881"/>
                  <a:gd name="T3" fmla="*/ 1526 h 3274"/>
                  <a:gd name="T4" fmla="*/ 2651 w 2881"/>
                  <a:gd name="T5" fmla="*/ 1526 h 3274"/>
                  <a:gd name="T6" fmla="*/ 1399 w 2881"/>
                  <a:gd name="T7" fmla="*/ 1337 h 3274"/>
                  <a:gd name="T8" fmla="*/ 1205 w 2881"/>
                  <a:gd name="T9" fmla="*/ 1350 h 3274"/>
                  <a:gd name="T10" fmla="*/ 1384 w 2881"/>
                  <a:gd name="T11" fmla="*/ 1959 h 3274"/>
                  <a:gd name="T12" fmla="*/ 1503 w 2881"/>
                  <a:gd name="T13" fmla="*/ 1962 h 3274"/>
                  <a:gd name="T14" fmla="*/ 1670 w 2881"/>
                  <a:gd name="T15" fmla="*/ 1925 h 3274"/>
                  <a:gd name="T16" fmla="*/ 1789 w 2881"/>
                  <a:gd name="T17" fmla="*/ 1838 h 3274"/>
                  <a:gd name="T18" fmla="*/ 1846 w 2881"/>
                  <a:gd name="T19" fmla="*/ 1712 h 3274"/>
                  <a:gd name="T20" fmla="*/ 1844 w 2881"/>
                  <a:gd name="T21" fmla="*/ 1558 h 3274"/>
                  <a:gd name="T22" fmla="*/ 1777 w 2881"/>
                  <a:gd name="T23" fmla="*/ 1436 h 3274"/>
                  <a:gd name="T24" fmla="*/ 1653 w 2881"/>
                  <a:gd name="T25" fmla="*/ 1361 h 3274"/>
                  <a:gd name="T26" fmla="*/ 1461 w 2881"/>
                  <a:gd name="T27" fmla="*/ 1336 h 3274"/>
                  <a:gd name="T28" fmla="*/ 470 w 2881"/>
                  <a:gd name="T29" fmla="*/ 1342 h 3274"/>
                  <a:gd name="T30" fmla="*/ 349 w 2881"/>
                  <a:gd name="T31" fmla="*/ 2302 h 3274"/>
                  <a:gd name="T32" fmla="*/ 609 w 2881"/>
                  <a:gd name="T33" fmla="*/ 1963 h 3274"/>
                  <a:gd name="T34" fmla="*/ 770 w 2881"/>
                  <a:gd name="T35" fmla="*/ 1950 h 3274"/>
                  <a:gd name="T36" fmla="*/ 916 w 2881"/>
                  <a:gd name="T37" fmla="*/ 1887 h 3274"/>
                  <a:gd name="T38" fmla="*/ 1004 w 2881"/>
                  <a:gd name="T39" fmla="*/ 1779 h 3274"/>
                  <a:gd name="T40" fmla="*/ 1033 w 2881"/>
                  <a:gd name="T41" fmla="*/ 1635 h 3274"/>
                  <a:gd name="T42" fmla="*/ 997 w 2881"/>
                  <a:gd name="T43" fmla="*/ 1491 h 3274"/>
                  <a:gd name="T44" fmla="*/ 901 w 2881"/>
                  <a:gd name="T45" fmla="*/ 1393 h 3274"/>
                  <a:gd name="T46" fmla="*/ 745 w 2881"/>
                  <a:gd name="T47" fmla="*/ 1342 h 3274"/>
                  <a:gd name="T48" fmla="*/ 388 w 2881"/>
                  <a:gd name="T49" fmla="*/ 1171 h 3274"/>
                  <a:gd name="T50" fmla="*/ 1912 w 2881"/>
                  <a:gd name="T51" fmla="*/ 847 h 3274"/>
                  <a:gd name="T52" fmla="*/ 1868 w 2881"/>
                  <a:gd name="T53" fmla="*/ 802 h 3274"/>
                  <a:gd name="T54" fmla="*/ 388 w 2881"/>
                  <a:gd name="T55" fmla="*/ 0 h 3274"/>
                  <a:gd name="T56" fmla="*/ 1945 w 2881"/>
                  <a:gd name="T57" fmla="*/ 2 h 3274"/>
                  <a:gd name="T58" fmla="*/ 1964 w 2881"/>
                  <a:gd name="T59" fmla="*/ 11 h 3274"/>
                  <a:gd name="T60" fmla="*/ 1977 w 2881"/>
                  <a:gd name="T61" fmla="*/ 22 h 3274"/>
                  <a:gd name="T62" fmla="*/ 2620 w 2881"/>
                  <a:gd name="T63" fmla="*/ 784 h 3274"/>
                  <a:gd name="T64" fmla="*/ 2698 w 2881"/>
                  <a:gd name="T65" fmla="*/ 1171 h 3274"/>
                  <a:gd name="T66" fmla="*/ 2816 w 2881"/>
                  <a:gd name="T67" fmla="*/ 1214 h 3274"/>
                  <a:gd name="T68" fmla="*/ 2878 w 2881"/>
                  <a:gd name="T69" fmla="*/ 1322 h 3274"/>
                  <a:gd name="T70" fmla="*/ 2870 w 2881"/>
                  <a:gd name="T71" fmla="*/ 2373 h 3274"/>
                  <a:gd name="T72" fmla="*/ 2791 w 2881"/>
                  <a:gd name="T73" fmla="*/ 2467 h 3274"/>
                  <a:gd name="T74" fmla="*/ 2620 w 2881"/>
                  <a:gd name="T75" fmla="*/ 2493 h 3274"/>
                  <a:gd name="T76" fmla="*/ 2599 w 2881"/>
                  <a:gd name="T77" fmla="*/ 3217 h 3274"/>
                  <a:gd name="T78" fmla="*/ 2519 w 2881"/>
                  <a:gd name="T79" fmla="*/ 3272 h 3274"/>
                  <a:gd name="T80" fmla="*/ 338 w 2881"/>
                  <a:gd name="T81" fmla="*/ 3264 h 3274"/>
                  <a:gd name="T82" fmla="*/ 270 w 2881"/>
                  <a:gd name="T83" fmla="*/ 3195 h 3274"/>
                  <a:gd name="T84" fmla="*/ 183 w 2881"/>
                  <a:gd name="T85" fmla="*/ 2493 h 3274"/>
                  <a:gd name="T86" fmla="*/ 64 w 2881"/>
                  <a:gd name="T87" fmla="*/ 2449 h 3274"/>
                  <a:gd name="T88" fmla="*/ 3 w 2881"/>
                  <a:gd name="T89" fmla="*/ 2341 h 3274"/>
                  <a:gd name="T90" fmla="*/ 11 w 2881"/>
                  <a:gd name="T91" fmla="*/ 1291 h 3274"/>
                  <a:gd name="T92" fmla="*/ 90 w 2881"/>
                  <a:gd name="T93" fmla="*/ 1196 h 3274"/>
                  <a:gd name="T94" fmla="*/ 260 w 2881"/>
                  <a:gd name="T95" fmla="*/ 1171 h 3274"/>
                  <a:gd name="T96" fmla="*/ 282 w 2881"/>
                  <a:gd name="T97" fmla="*/ 57 h 3274"/>
                  <a:gd name="T98" fmla="*/ 362 w 2881"/>
                  <a:gd name="T99" fmla="*/ 2 h 327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81" h="3274">
                    <a:moveTo>
                      <a:pt x="388" y="2493"/>
                    </a:moveTo>
                    <a:lnTo>
                      <a:pt x="388" y="3111"/>
                    </a:lnTo>
                    <a:lnTo>
                      <a:pt x="2493" y="3111"/>
                    </a:lnTo>
                    <a:lnTo>
                      <a:pt x="2493" y="2493"/>
                    </a:lnTo>
                    <a:lnTo>
                      <a:pt x="388" y="2493"/>
                    </a:lnTo>
                    <a:close/>
                    <a:moveTo>
                      <a:pt x="1919" y="1343"/>
                    </a:moveTo>
                    <a:lnTo>
                      <a:pt x="1919" y="1526"/>
                    </a:lnTo>
                    <a:lnTo>
                      <a:pt x="2175" y="1526"/>
                    </a:lnTo>
                    <a:lnTo>
                      <a:pt x="2175" y="2302"/>
                    </a:lnTo>
                    <a:lnTo>
                      <a:pt x="2392" y="2302"/>
                    </a:lnTo>
                    <a:lnTo>
                      <a:pt x="2392" y="1526"/>
                    </a:lnTo>
                    <a:lnTo>
                      <a:pt x="2651" y="1526"/>
                    </a:lnTo>
                    <a:lnTo>
                      <a:pt x="2651" y="1343"/>
                    </a:lnTo>
                    <a:lnTo>
                      <a:pt x="1919" y="1343"/>
                    </a:lnTo>
                    <a:close/>
                    <a:moveTo>
                      <a:pt x="1461" y="1336"/>
                    </a:moveTo>
                    <a:lnTo>
                      <a:pt x="1399" y="1337"/>
                    </a:lnTo>
                    <a:lnTo>
                      <a:pt x="1342" y="1339"/>
                    </a:lnTo>
                    <a:lnTo>
                      <a:pt x="1292" y="1342"/>
                    </a:lnTo>
                    <a:lnTo>
                      <a:pt x="1245" y="1346"/>
                    </a:lnTo>
                    <a:lnTo>
                      <a:pt x="1205" y="1350"/>
                    </a:lnTo>
                    <a:lnTo>
                      <a:pt x="1170" y="1356"/>
                    </a:lnTo>
                    <a:lnTo>
                      <a:pt x="1170" y="2302"/>
                    </a:lnTo>
                    <a:lnTo>
                      <a:pt x="1384" y="2302"/>
                    </a:lnTo>
                    <a:lnTo>
                      <a:pt x="1384" y="1959"/>
                    </a:lnTo>
                    <a:lnTo>
                      <a:pt x="1405" y="1962"/>
                    </a:lnTo>
                    <a:lnTo>
                      <a:pt x="1430" y="1963"/>
                    </a:lnTo>
                    <a:lnTo>
                      <a:pt x="1457" y="1964"/>
                    </a:lnTo>
                    <a:lnTo>
                      <a:pt x="1503" y="1962"/>
                    </a:lnTo>
                    <a:lnTo>
                      <a:pt x="1548" y="1958"/>
                    </a:lnTo>
                    <a:lnTo>
                      <a:pt x="1591" y="1950"/>
                    </a:lnTo>
                    <a:lnTo>
                      <a:pt x="1631" y="1939"/>
                    </a:lnTo>
                    <a:lnTo>
                      <a:pt x="1670" y="1925"/>
                    </a:lnTo>
                    <a:lnTo>
                      <a:pt x="1705" y="1907"/>
                    </a:lnTo>
                    <a:lnTo>
                      <a:pt x="1737" y="1887"/>
                    </a:lnTo>
                    <a:lnTo>
                      <a:pt x="1766" y="1862"/>
                    </a:lnTo>
                    <a:lnTo>
                      <a:pt x="1789" y="1838"/>
                    </a:lnTo>
                    <a:lnTo>
                      <a:pt x="1808" y="1810"/>
                    </a:lnTo>
                    <a:lnTo>
                      <a:pt x="1825" y="1779"/>
                    </a:lnTo>
                    <a:lnTo>
                      <a:pt x="1837" y="1747"/>
                    </a:lnTo>
                    <a:lnTo>
                      <a:pt x="1846" y="1712"/>
                    </a:lnTo>
                    <a:lnTo>
                      <a:pt x="1852" y="1674"/>
                    </a:lnTo>
                    <a:lnTo>
                      <a:pt x="1854" y="1635"/>
                    </a:lnTo>
                    <a:lnTo>
                      <a:pt x="1851" y="1596"/>
                    </a:lnTo>
                    <a:lnTo>
                      <a:pt x="1844" y="1558"/>
                    </a:lnTo>
                    <a:lnTo>
                      <a:pt x="1833" y="1523"/>
                    </a:lnTo>
                    <a:lnTo>
                      <a:pt x="1818" y="1491"/>
                    </a:lnTo>
                    <a:lnTo>
                      <a:pt x="1799" y="1461"/>
                    </a:lnTo>
                    <a:lnTo>
                      <a:pt x="1777" y="1436"/>
                    </a:lnTo>
                    <a:lnTo>
                      <a:pt x="1752" y="1413"/>
                    </a:lnTo>
                    <a:lnTo>
                      <a:pt x="1723" y="1393"/>
                    </a:lnTo>
                    <a:lnTo>
                      <a:pt x="1690" y="1376"/>
                    </a:lnTo>
                    <a:lnTo>
                      <a:pt x="1653" y="1361"/>
                    </a:lnTo>
                    <a:lnTo>
                      <a:pt x="1611" y="1350"/>
                    </a:lnTo>
                    <a:lnTo>
                      <a:pt x="1565" y="1342"/>
                    </a:lnTo>
                    <a:lnTo>
                      <a:pt x="1516" y="1337"/>
                    </a:lnTo>
                    <a:lnTo>
                      <a:pt x="1461" y="1336"/>
                    </a:lnTo>
                    <a:close/>
                    <a:moveTo>
                      <a:pt x="640" y="1336"/>
                    </a:moveTo>
                    <a:lnTo>
                      <a:pt x="578" y="1337"/>
                    </a:lnTo>
                    <a:lnTo>
                      <a:pt x="520" y="1339"/>
                    </a:lnTo>
                    <a:lnTo>
                      <a:pt x="470" y="1342"/>
                    </a:lnTo>
                    <a:lnTo>
                      <a:pt x="424" y="1346"/>
                    </a:lnTo>
                    <a:lnTo>
                      <a:pt x="384" y="1350"/>
                    </a:lnTo>
                    <a:lnTo>
                      <a:pt x="349" y="1356"/>
                    </a:lnTo>
                    <a:lnTo>
                      <a:pt x="349" y="2302"/>
                    </a:lnTo>
                    <a:lnTo>
                      <a:pt x="562" y="2302"/>
                    </a:lnTo>
                    <a:lnTo>
                      <a:pt x="562" y="1959"/>
                    </a:lnTo>
                    <a:lnTo>
                      <a:pt x="584" y="1962"/>
                    </a:lnTo>
                    <a:lnTo>
                      <a:pt x="609" y="1963"/>
                    </a:lnTo>
                    <a:lnTo>
                      <a:pt x="636" y="1964"/>
                    </a:lnTo>
                    <a:lnTo>
                      <a:pt x="682" y="1962"/>
                    </a:lnTo>
                    <a:lnTo>
                      <a:pt x="727" y="1958"/>
                    </a:lnTo>
                    <a:lnTo>
                      <a:pt x="770" y="1950"/>
                    </a:lnTo>
                    <a:lnTo>
                      <a:pt x="810" y="1939"/>
                    </a:lnTo>
                    <a:lnTo>
                      <a:pt x="848" y="1925"/>
                    </a:lnTo>
                    <a:lnTo>
                      <a:pt x="883" y="1907"/>
                    </a:lnTo>
                    <a:lnTo>
                      <a:pt x="916" y="1887"/>
                    </a:lnTo>
                    <a:lnTo>
                      <a:pt x="946" y="1862"/>
                    </a:lnTo>
                    <a:lnTo>
                      <a:pt x="968" y="1838"/>
                    </a:lnTo>
                    <a:lnTo>
                      <a:pt x="987" y="1810"/>
                    </a:lnTo>
                    <a:lnTo>
                      <a:pt x="1004" y="1779"/>
                    </a:lnTo>
                    <a:lnTo>
                      <a:pt x="1016" y="1747"/>
                    </a:lnTo>
                    <a:lnTo>
                      <a:pt x="1025" y="1712"/>
                    </a:lnTo>
                    <a:lnTo>
                      <a:pt x="1031" y="1674"/>
                    </a:lnTo>
                    <a:lnTo>
                      <a:pt x="1033" y="1635"/>
                    </a:lnTo>
                    <a:lnTo>
                      <a:pt x="1030" y="1596"/>
                    </a:lnTo>
                    <a:lnTo>
                      <a:pt x="1023" y="1558"/>
                    </a:lnTo>
                    <a:lnTo>
                      <a:pt x="1012" y="1523"/>
                    </a:lnTo>
                    <a:lnTo>
                      <a:pt x="997" y="1491"/>
                    </a:lnTo>
                    <a:lnTo>
                      <a:pt x="978" y="1461"/>
                    </a:lnTo>
                    <a:lnTo>
                      <a:pt x="956" y="1436"/>
                    </a:lnTo>
                    <a:lnTo>
                      <a:pt x="931" y="1413"/>
                    </a:lnTo>
                    <a:lnTo>
                      <a:pt x="901" y="1393"/>
                    </a:lnTo>
                    <a:lnTo>
                      <a:pt x="868" y="1376"/>
                    </a:lnTo>
                    <a:lnTo>
                      <a:pt x="831" y="1361"/>
                    </a:lnTo>
                    <a:lnTo>
                      <a:pt x="790" y="1350"/>
                    </a:lnTo>
                    <a:lnTo>
                      <a:pt x="745" y="1342"/>
                    </a:lnTo>
                    <a:lnTo>
                      <a:pt x="695" y="1337"/>
                    </a:lnTo>
                    <a:lnTo>
                      <a:pt x="640" y="1336"/>
                    </a:lnTo>
                    <a:close/>
                    <a:moveTo>
                      <a:pt x="388" y="128"/>
                    </a:moveTo>
                    <a:lnTo>
                      <a:pt x="388" y="1171"/>
                    </a:lnTo>
                    <a:lnTo>
                      <a:pt x="2493" y="1171"/>
                    </a:lnTo>
                    <a:lnTo>
                      <a:pt x="2493" y="850"/>
                    </a:lnTo>
                    <a:lnTo>
                      <a:pt x="1929" y="850"/>
                    </a:lnTo>
                    <a:lnTo>
                      <a:pt x="1912" y="847"/>
                    </a:lnTo>
                    <a:lnTo>
                      <a:pt x="1897" y="841"/>
                    </a:lnTo>
                    <a:lnTo>
                      <a:pt x="1884" y="831"/>
                    </a:lnTo>
                    <a:lnTo>
                      <a:pt x="1874" y="818"/>
                    </a:lnTo>
                    <a:lnTo>
                      <a:pt x="1868" y="802"/>
                    </a:lnTo>
                    <a:lnTo>
                      <a:pt x="1865" y="785"/>
                    </a:lnTo>
                    <a:lnTo>
                      <a:pt x="1865" y="128"/>
                    </a:lnTo>
                    <a:lnTo>
                      <a:pt x="388" y="128"/>
                    </a:lnTo>
                    <a:close/>
                    <a:moveTo>
                      <a:pt x="388" y="0"/>
                    </a:moveTo>
                    <a:lnTo>
                      <a:pt x="1929" y="0"/>
                    </a:lnTo>
                    <a:lnTo>
                      <a:pt x="1936" y="0"/>
                    </a:lnTo>
                    <a:lnTo>
                      <a:pt x="1944" y="2"/>
                    </a:lnTo>
                    <a:lnTo>
                      <a:pt x="1945" y="2"/>
                    </a:lnTo>
                    <a:lnTo>
                      <a:pt x="1947" y="3"/>
                    </a:lnTo>
                    <a:lnTo>
                      <a:pt x="1953" y="5"/>
                    </a:lnTo>
                    <a:lnTo>
                      <a:pt x="1960" y="8"/>
                    </a:lnTo>
                    <a:lnTo>
                      <a:pt x="1964" y="11"/>
                    </a:lnTo>
                    <a:lnTo>
                      <a:pt x="1968" y="14"/>
                    </a:lnTo>
                    <a:lnTo>
                      <a:pt x="1973" y="17"/>
                    </a:lnTo>
                    <a:lnTo>
                      <a:pt x="1976" y="21"/>
                    </a:lnTo>
                    <a:lnTo>
                      <a:pt x="1977" y="22"/>
                    </a:lnTo>
                    <a:lnTo>
                      <a:pt x="2604" y="743"/>
                    </a:lnTo>
                    <a:lnTo>
                      <a:pt x="2613" y="756"/>
                    </a:lnTo>
                    <a:lnTo>
                      <a:pt x="2618" y="770"/>
                    </a:lnTo>
                    <a:lnTo>
                      <a:pt x="2620" y="784"/>
                    </a:lnTo>
                    <a:lnTo>
                      <a:pt x="2620" y="788"/>
                    </a:lnTo>
                    <a:lnTo>
                      <a:pt x="2620" y="792"/>
                    </a:lnTo>
                    <a:lnTo>
                      <a:pt x="2620" y="1171"/>
                    </a:lnTo>
                    <a:lnTo>
                      <a:pt x="2698" y="1171"/>
                    </a:lnTo>
                    <a:lnTo>
                      <a:pt x="2732" y="1174"/>
                    </a:lnTo>
                    <a:lnTo>
                      <a:pt x="2763" y="1183"/>
                    </a:lnTo>
                    <a:lnTo>
                      <a:pt x="2791" y="1196"/>
                    </a:lnTo>
                    <a:lnTo>
                      <a:pt x="2816" y="1214"/>
                    </a:lnTo>
                    <a:lnTo>
                      <a:pt x="2838" y="1236"/>
                    </a:lnTo>
                    <a:lnTo>
                      <a:pt x="2856" y="1262"/>
                    </a:lnTo>
                    <a:lnTo>
                      <a:pt x="2870" y="1291"/>
                    </a:lnTo>
                    <a:lnTo>
                      <a:pt x="2878" y="1322"/>
                    </a:lnTo>
                    <a:lnTo>
                      <a:pt x="2881" y="1354"/>
                    </a:lnTo>
                    <a:lnTo>
                      <a:pt x="2881" y="2309"/>
                    </a:lnTo>
                    <a:lnTo>
                      <a:pt x="2878" y="2342"/>
                    </a:lnTo>
                    <a:lnTo>
                      <a:pt x="2870" y="2373"/>
                    </a:lnTo>
                    <a:lnTo>
                      <a:pt x="2856" y="2402"/>
                    </a:lnTo>
                    <a:lnTo>
                      <a:pt x="2838" y="2427"/>
                    </a:lnTo>
                    <a:lnTo>
                      <a:pt x="2816" y="2449"/>
                    </a:lnTo>
                    <a:lnTo>
                      <a:pt x="2791" y="2467"/>
                    </a:lnTo>
                    <a:lnTo>
                      <a:pt x="2763" y="2480"/>
                    </a:lnTo>
                    <a:lnTo>
                      <a:pt x="2732" y="2490"/>
                    </a:lnTo>
                    <a:lnTo>
                      <a:pt x="2698" y="2493"/>
                    </a:lnTo>
                    <a:lnTo>
                      <a:pt x="2620" y="2493"/>
                    </a:lnTo>
                    <a:lnTo>
                      <a:pt x="2620" y="3145"/>
                    </a:lnTo>
                    <a:lnTo>
                      <a:pt x="2618" y="3172"/>
                    </a:lnTo>
                    <a:lnTo>
                      <a:pt x="2610" y="3195"/>
                    </a:lnTo>
                    <a:lnTo>
                      <a:pt x="2599" y="3217"/>
                    </a:lnTo>
                    <a:lnTo>
                      <a:pt x="2583" y="3236"/>
                    </a:lnTo>
                    <a:lnTo>
                      <a:pt x="2564" y="3252"/>
                    </a:lnTo>
                    <a:lnTo>
                      <a:pt x="2542" y="3264"/>
                    </a:lnTo>
                    <a:lnTo>
                      <a:pt x="2519" y="3272"/>
                    </a:lnTo>
                    <a:lnTo>
                      <a:pt x="2493" y="3274"/>
                    </a:lnTo>
                    <a:lnTo>
                      <a:pt x="388" y="3274"/>
                    </a:lnTo>
                    <a:lnTo>
                      <a:pt x="362" y="3272"/>
                    </a:lnTo>
                    <a:lnTo>
                      <a:pt x="338" y="3264"/>
                    </a:lnTo>
                    <a:lnTo>
                      <a:pt x="317" y="3252"/>
                    </a:lnTo>
                    <a:lnTo>
                      <a:pt x="298" y="3236"/>
                    </a:lnTo>
                    <a:lnTo>
                      <a:pt x="282" y="3217"/>
                    </a:lnTo>
                    <a:lnTo>
                      <a:pt x="270" y="3195"/>
                    </a:lnTo>
                    <a:lnTo>
                      <a:pt x="263" y="3172"/>
                    </a:lnTo>
                    <a:lnTo>
                      <a:pt x="260" y="3145"/>
                    </a:lnTo>
                    <a:lnTo>
                      <a:pt x="260" y="2493"/>
                    </a:lnTo>
                    <a:lnTo>
                      <a:pt x="183" y="2493"/>
                    </a:lnTo>
                    <a:lnTo>
                      <a:pt x="149" y="2490"/>
                    </a:lnTo>
                    <a:lnTo>
                      <a:pt x="118" y="2480"/>
                    </a:lnTo>
                    <a:lnTo>
                      <a:pt x="90" y="2467"/>
                    </a:lnTo>
                    <a:lnTo>
                      <a:pt x="64" y="2449"/>
                    </a:lnTo>
                    <a:lnTo>
                      <a:pt x="43" y="2427"/>
                    </a:lnTo>
                    <a:lnTo>
                      <a:pt x="25" y="2402"/>
                    </a:lnTo>
                    <a:lnTo>
                      <a:pt x="11" y="2373"/>
                    </a:lnTo>
                    <a:lnTo>
                      <a:pt x="3" y="2341"/>
                    </a:lnTo>
                    <a:lnTo>
                      <a:pt x="0" y="2309"/>
                    </a:lnTo>
                    <a:lnTo>
                      <a:pt x="0" y="1354"/>
                    </a:lnTo>
                    <a:lnTo>
                      <a:pt x="3" y="1322"/>
                    </a:lnTo>
                    <a:lnTo>
                      <a:pt x="11" y="1291"/>
                    </a:lnTo>
                    <a:lnTo>
                      <a:pt x="25" y="1262"/>
                    </a:lnTo>
                    <a:lnTo>
                      <a:pt x="43" y="1236"/>
                    </a:lnTo>
                    <a:lnTo>
                      <a:pt x="64" y="1214"/>
                    </a:lnTo>
                    <a:lnTo>
                      <a:pt x="90" y="1196"/>
                    </a:lnTo>
                    <a:lnTo>
                      <a:pt x="118" y="1183"/>
                    </a:lnTo>
                    <a:lnTo>
                      <a:pt x="149" y="1174"/>
                    </a:lnTo>
                    <a:lnTo>
                      <a:pt x="183" y="1171"/>
                    </a:lnTo>
                    <a:lnTo>
                      <a:pt x="260" y="1171"/>
                    </a:lnTo>
                    <a:lnTo>
                      <a:pt x="260" y="128"/>
                    </a:lnTo>
                    <a:lnTo>
                      <a:pt x="263" y="103"/>
                    </a:lnTo>
                    <a:lnTo>
                      <a:pt x="270" y="79"/>
                    </a:lnTo>
                    <a:lnTo>
                      <a:pt x="282" y="57"/>
                    </a:lnTo>
                    <a:lnTo>
                      <a:pt x="298" y="37"/>
                    </a:lnTo>
                    <a:lnTo>
                      <a:pt x="317" y="22"/>
                    </a:lnTo>
                    <a:lnTo>
                      <a:pt x="338" y="10"/>
                    </a:lnTo>
                    <a:lnTo>
                      <a:pt x="362" y="2"/>
                    </a:lnTo>
                    <a:lnTo>
                      <a:pt x="388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latin typeface="나눔고딕"/>
                  <a:ea typeface="나눔고딕"/>
                  <a:cs typeface="+mn-cs"/>
                </a:endParaRPr>
              </a:p>
            </p:txBody>
          </p:sp>
        </p:grpSp>
      </p:grpSp>
      <p:sp>
        <p:nvSpPr>
          <p:cNvPr id="24" name="Freeform 7"/>
          <p:cNvSpPr/>
          <p:nvPr/>
        </p:nvSpPr>
        <p:spPr>
          <a:xfrm>
            <a:off x="6741717" y="4624944"/>
            <a:ext cx="183806" cy="183617"/>
          </a:xfrm>
          <a:custGeom>
            <a:avLst/>
            <a:gdLst>
              <a:gd name="T0" fmla="*/ 868 w 972"/>
              <a:gd name="T1" fmla="*/ 0 h 971"/>
              <a:gd name="T2" fmla="*/ 890 w 972"/>
              <a:gd name="T3" fmla="*/ 2 h 971"/>
              <a:gd name="T4" fmla="*/ 911 w 972"/>
              <a:gd name="T5" fmla="*/ 10 h 971"/>
              <a:gd name="T6" fmla="*/ 931 w 972"/>
              <a:gd name="T7" fmla="*/ 21 h 971"/>
              <a:gd name="T8" fmla="*/ 947 w 972"/>
              <a:gd name="T9" fmla="*/ 37 h 971"/>
              <a:gd name="T10" fmla="*/ 960 w 972"/>
              <a:gd name="T11" fmla="*/ 56 h 971"/>
              <a:gd name="T12" fmla="*/ 968 w 972"/>
              <a:gd name="T13" fmla="*/ 77 h 971"/>
              <a:gd name="T14" fmla="*/ 972 w 972"/>
              <a:gd name="T15" fmla="*/ 103 h 971"/>
              <a:gd name="T16" fmla="*/ 972 w 972"/>
              <a:gd name="T17" fmla="*/ 767 h 971"/>
              <a:gd name="T18" fmla="*/ 968 w 972"/>
              <a:gd name="T19" fmla="*/ 804 h 971"/>
              <a:gd name="T20" fmla="*/ 958 w 972"/>
              <a:gd name="T21" fmla="*/ 838 h 971"/>
              <a:gd name="T22" fmla="*/ 943 w 972"/>
              <a:gd name="T23" fmla="*/ 870 h 971"/>
              <a:gd name="T24" fmla="*/ 923 w 972"/>
              <a:gd name="T25" fmla="*/ 898 h 971"/>
              <a:gd name="T26" fmla="*/ 898 w 972"/>
              <a:gd name="T27" fmla="*/ 923 h 971"/>
              <a:gd name="T28" fmla="*/ 871 w 972"/>
              <a:gd name="T29" fmla="*/ 942 h 971"/>
              <a:gd name="T30" fmla="*/ 838 w 972"/>
              <a:gd name="T31" fmla="*/ 958 h 971"/>
              <a:gd name="T32" fmla="*/ 804 w 972"/>
              <a:gd name="T33" fmla="*/ 967 h 971"/>
              <a:gd name="T34" fmla="*/ 767 w 972"/>
              <a:gd name="T35" fmla="*/ 971 h 971"/>
              <a:gd name="T36" fmla="*/ 103 w 972"/>
              <a:gd name="T37" fmla="*/ 971 h 971"/>
              <a:gd name="T38" fmla="*/ 77 w 972"/>
              <a:gd name="T39" fmla="*/ 967 h 971"/>
              <a:gd name="T40" fmla="*/ 53 w 972"/>
              <a:gd name="T41" fmla="*/ 959 h 971"/>
              <a:gd name="T42" fmla="*/ 35 w 972"/>
              <a:gd name="T43" fmla="*/ 945 h 971"/>
              <a:gd name="T44" fmla="*/ 19 w 972"/>
              <a:gd name="T45" fmla="*/ 928 h 971"/>
              <a:gd name="T46" fmla="*/ 7 w 972"/>
              <a:gd name="T47" fmla="*/ 908 h 971"/>
              <a:gd name="T48" fmla="*/ 1 w 972"/>
              <a:gd name="T49" fmla="*/ 886 h 971"/>
              <a:gd name="T50" fmla="*/ 0 w 972"/>
              <a:gd name="T51" fmla="*/ 863 h 971"/>
              <a:gd name="T52" fmla="*/ 4 w 972"/>
              <a:gd name="T53" fmla="*/ 839 h 971"/>
              <a:gd name="T54" fmla="*/ 14 w 972"/>
              <a:gd name="T55" fmla="*/ 817 h 971"/>
              <a:gd name="T56" fmla="*/ 30 w 972"/>
              <a:gd name="T57" fmla="*/ 797 h 971"/>
              <a:gd name="T58" fmla="*/ 797 w 972"/>
              <a:gd name="T59" fmla="*/ 31 h 971"/>
              <a:gd name="T60" fmla="*/ 813 w 972"/>
              <a:gd name="T61" fmla="*/ 17 h 971"/>
              <a:gd name="T62" fmla="*/ 831 w 972"/>
              <a:gd name="T63" fmla="*/ 8 h 971"/>
              <a:gd name="T64" fmla="*/ 850 w 972"/>
              <a:gd name="T65" fmla="*/ 2 h 971"/>
              <a:gd name="T66" fmla="*/ 868 w 972"/>
              <a:gd name="T67" fmla="*/ 0 h 97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72" h="971">
                <a:moveTo>
                  <a:pt x="868" y="0"/>
                </a:moveTo>
                <a:lnTo>
                  <a:pt x="890" y="2"/>
                </a:lnTo>
                <a:lnTo>
                  <a:pt x="911" y="10"/>
                </a:lnTo>
                <a:lnTo>
                  <a:pt x="931" y="21"/>
                </a:lnTo>
                <a:lnTo>
                  <a:pt x="947" y="37"/>
                </a:lnTo>
                <a:lnTo>
                  <a:pt x="960" y="56"/>
                </a:lnTo>
                <a:lnTo>
                  <a:pt x="968" y="77"/>
                </a:lnTo>
                <a:lnTo>
                  <a:pt x="972" y="103"/>
                </a:lnTo>
                <a:lnTo>
                  <a:pt x="972" y="767"/>
                </a:lnTo>
                <a:lnTo>
                  <a:pt x="968" y="804"/>
                </a:lnTo>
                <a:lnTo>
                  <a:pt x="958" y="838"/>
                </a:lnTo>
                <a:lnTo>
                  <a:pt x="943" y="870"/>
                </a:lnTo>
                <a:lnTo>
                  <a:pt x="923" y="898"/>
                </a:lnTo>
                <a:lnTo>
                  <a:pt x="898" y="923"/>
                </a:lnTo>
                <a:lnTo>
                  <a:pt x="871" y="942"/>
                </a:lnTo>
                <a:lnTo>
                  <a:pt x="838" y="958"/>
                </a:lnTo>
                <a:lnTo>
                  <a:pt x="804" y="967"/>
                </a:lnTo>
                <a:lnTo>
                  <a:pt x="767" y="971"/>
                </a:lnTo>
                <a:lnTo>
                  <a:pt x="103" y="971"/>
                </a:lnTo>
                <a:lnTo>
                  <a:pt x="77" y="967"/>
                </a:lnTo>
                <a:lnTo>
                  <a:pt x="53" y="959"/>
                </a:lnTo>
                <a:lnTo>
                  <a:pt x="35" y="945"/>
                </a:lnTo>
                <a:lnTo>
                  <a:pt x="19" y="928"/>
                </a:lnTo>
                <a:lnTo>
                  <a:pt x="7" y="908"/>
                </a:lnTo>
                <a:lnTo>
                  <a:pt x="1" y="886"/>
                </a:lnTo>
                <a:lnTo>
                  <a:pt x="0" y="863"/>
                </a:lnTo>
                <a:lnTo>
                  <a:pt x="4" y="839"/>
                </a:lnTo>
                <a:lnTo>
                  <a:pt x="14" y="817"/>
                </a:lnTo>
                <a:lnTo>
                  <a:pt x="30" y="797"/>
                </a:lnTo>
                <a:lnTo>
                  <a:pt x="797" y="31"/>
                </a:lnTo>
                <a:lnTo>
                  <a:pt x="813" y="17"/>
                </a:lnTo>
                <a:lnTo>
                  <a:pt x="831" y="8"/>
                </a:lnTo>
                <a:lnTo>
                  <a:pt x="850" y="2"/>
                </a:lnTo>
                <a:lnTo>
                  <a:pt x="868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050131" y="3706083"/>
            <a:ext cx="3724973" cy="1549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600">
                <a:solidFill>
                  <a:schemeClr val="bg1">
                    <a:lumMod val="85000"/>
                  </a:schemeClr>
                </a:solidFill>
                <a:latin typeface="나눔고딕 ExtraBold"/>
                <a:ea typeface="나눔고딕 ExtraBold"/>
                <a:cs typeface="+mn-cs"/>
              </a:rPr>
              <a:t>Result</a:t>
            </a:r>
            <a:endParaRPr lang="en-US" altLang="ko-KR" sz="9600">
              <a:solidFill>
                <a:schemeClr val="bg1">
                  <a:lumMod val="8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525884" y="568886"/>
            <a:ext cx="861456" cy="8198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cd19b"/>
                </a:solidFill>
                <a:latin typeface="나눔고딕 ExtraBold"/>
                <a:ea typeface="나눔고딕 ExtraBold"/>
                <a:cs typeface="+mn-cs"/>
              </a:rPr>
              <a:t>04</a:t>
            </a:r>
            <a:endParaRPr lang="ko-KR" altLang="en-US" sz="4800">
              <a:solidFill>
                <a:srgbClr val="0cd19b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800031" y="2246038"/>
            <a:ext cx="863783" cy="819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7dca65"/>
                </a:solidFill>
                <a:latin typeface="나눔고딕 ExtraBold"/>
                <a:ea typeface="나눔고딕 ExtraBold"/>
                <a:cs typeface="+mn-cs"/>
              </a:rPr>
              <a:t>05</a:t>
            </a:r>
            <a:endParaRPr lang="ko-KR" altLang="en-US" sz="4800">
              <a:solidFill>
                <a:srgbClr val="7dca65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408246" y="821208"/>
            <a:ext cx="1267885" cy="3389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en-US" altLang="ko-KR" b="1"/>
              <a:t>ML</a:t>
            </a:r>
            <a:r>
              <a:rPr lang="ko-KR" altLang="en-US" b="1"/>
              <a:t> </a:t>
            </a:r>
            <a:endParaRPr lang="ko-KR" altLang="en-US" b="1"/>
          </a:p>
        </p:txBody>
      </p:sp>
      <p:sp>
        <p:nvSpPr>
          <p:cNvPr id="138" name="TextBox 137"/>
          <p:cNvSpPr txBox="1"/>
          <p:nvPr/>
        </p:nvSpPr>
        <p:spPr>
          <a:xfrm>
            <a:off x="7674317" y="2512023"/>
            <a:ext cx="1267885" cy="3340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ko-KR" altLang="en-US" b="1"/>
              <a:t>기술 구현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15258" y="725714"/>
            <a:ext cx="11161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860179" y="1651033"/>
            <a:ext cx="10395440" cy="12355"/>
          </a:xfrm>
          <a:prstGeom prst="line">
            <a:avLst/>
          </a:prstGeom>
          <a:ln w="57150">
            <a:solidFill>
              <a:srgbClr val="0e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857618" y="1451827"/>
            <a:ext cx="1571625" cy="0"/>
          </a:xfrm>
          <a:prstGeom prst="line">
            <a:avLst/>
          </a:prstGeom>
          <a:ln w="57150">
            <a:solidFill>
              <a:srgbClr val="029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43"/>
          <p:cNvSpPr txBox="1"/>
          <p:nvPr/>
        </p:nvSpPr>
        <p:spPr>
          <a:xfrm>
            <a:off x="489033" y="3429000"/>
            <a:ext cx="2474092" cy="28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ln w="9525">
                  <a:solidFill>
                    <a:schemeClr val="tx1">
                      <a:alpha val="0"/>
                    </a:schemeClr>
                  </a:solidFill>
                </a:ln>
                <a:latin typeface="굴림"/>
                <a:ea typeface="굴림"/>
              </a:rPr>
              <a:t>.</a:t>
            </a:r>
            <a:endParaRPr lang="ko-KR" altLang="en-US" sz="1300" b="1">
              <a:ln w="9525">
                <a:solidFill>
                  <a:schemeClr val="tx1">
                    <a:alpha val="0"/>
                  </a:schemeClr>
                </a:solidFill>
              </a:ln>
              <a:latin typeface="굴림"/>
              <a:ea typeface="굴림"/>
            </a:endParaRPr>
          </a:p>
        </p:txBody>
      </p:sp>
      <p:sp>
        <p:nvSpPr>
          <p:cNvPr id="69" name="TextBox 12"/>
          <p:cNvSpPr txBox="1"/>
          <p:nvPr/>
        </p:nvSpPr>
        <p:spPr>
          <a:xfrm>
            <a:off x="396643" y="262457"/>
            <a:ext cx="3899362" cy="44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SHOES-PREDICTION</a:t>
            </a:r>
            <a:endParaRPr lang="en-US" altLang="ko-KR" sz="2300" b="1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680508" y="946727"/>
            <a:ext cx="6301894" cy="41344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100" b="1"/>
              <a:t> </a:t>
            </a:r>
            <a:r>
              <a:rPr lang="ko-KR" altLang="en-US" sz="2100" b="1"/>
              <a:t>기술 구현</a:t>
            </a:r>
            <a:endParaRPr lang="ko-KR" altLang="en-US" sz="2100" b="1"/>
          </a:p>
        </p:txBody>
      </p:sp>
      <p:pic>
        <p:nvPicPr>
          <p:cNvPr id="7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07348" y="1939174"/>
            <a:ext cx="6765637" cy="3787832"/>
          </a:xfrm>
          <a:prstGeom prst="rect">
            <a:avLst/>
          </a:prstGeom>
        </p:spPr>
      </p:pic>
      <p:sp>
        <p:nvSpPr>
          <p:cNvPr id="72" name=""/>
          <p:cNvSpPr txBox="1"/>
          <p:nvPr/>
        </p:nvSpPr>
        <p:spPr>
          <a:xfrm>
            <a:off x="2666037" y="6074833"/>
            <a:ext cx="6542424" cy="36216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6096000" y="-57979"/>
            <a:ext cx="0" cy="431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 rot="5400000">
            <a:off x="5642283" y="2121537"/>
            <a:ext cx="900000" cy="900000"/>
          </a:xfrm>
          <a:prstGeom prst="ellipse">
            <a:avLst/>
          </a:prstGeom>
          <a:solidFill>
            <a:srgbClr val="7dca65"/>
          </a:solidFill>
          <a:ln>
            <a:solidFill>
              <a:srgbClr val="7dc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sp>
        <p:nvSpPr>
          <p:cNvPr id="49" name="Freeform 31"/>
          <p:cNvSpPr>
            <a:spLocks noEditPoints="1"/>
          </p:cNvSpPr>
          <p:nvPr/>
        </p:nvSpPr>
        <p:spPr>
          <a:xfrm>
            <a:off x="5900031" y="2343147"/>
            <a:ext cx="384504" cy="456781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5649175" y="520585"/>
            <a:ext cx="900000" cy="900000"/>
            <a:chOff x="5649175" y="444385"/>
            <a:chExt cx="900000" cy="900000"/>
          </a:xfrm>
        </p:grpSpPr>
        <p:sp>
          <p:nvSpPr>
            <p:cNvPr id="35" name="타원 34"/>
            <p:cNvSpPr/>
            <p:nvPr/>
          </p:nvSpPr>
          <p:spPr>
            <a:xfrm rot="5400000">
              <a:off x="5649175" y="444385"/>
              <a:ext cx="900000" cy="900000"/>
            </a:xfrm>
            <a:prstGeom prst="ellipse">
              <a:avLst/>
            </a:prstGeom>
            <a:solidFill>
              <a:srgbClr val="0cd19b"/>
            </a:solidFill>
            <a:ln>
              <a:solidFill>
                <a:srgbClr val="0cd1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36" name="Group 22"/>
            <p:cNvGrpSpPr>
              <a:grpSpLocks noChangeAspect="1"/>
            </p:cNvGrpSpPr>
            <p:nvPr/>
          </p:nvGrpSpPr>
          <p:grpSpPr>
            <a:xfrm rot="0">
              <a:off x="5918728" y="648150"/>
              <a:ext cx="360894" cy="492470"/>
              <a:chOff x="2106" y="275"/>
              <a:chExt cx="576" cy="655"/>
            </a:xfrm>
            <a:solidFill>
              <a:schemeClr val="bg1"/>
            </a:solidFill>
          </p:grpSpPr>
          <p:sp>
            <p:nvSpPr>
              <p:cNvPr id="37" name="Freeform 24"/>
              <p:cNvSpPr/>
              <p:nvPr/>
            </p:nvSpPr>
            <p:spPr>
              <a:xfrm>
                <a:off x="2383" y="575"/>
                <a:ext cx="51" cy="60"/>
              </a:xfrm>
              <a:custGeom>
                <a:avLst/>
                <a:gdLst>
                  <a:gd name="T0" fmla="*/ 88 w 257"/>
                  <a:gd name="T1" fmla="*/ 0 h 297"/>
                  <a:gd name="T2" fmla="*/ 122 w 257"/>
                  <a:gd name="T3" fmla="*/ 2 h 297"/>
                  <a:gd name="T4" fmla="*/ 153 w 257"/>
                  <a:gd name="T5" fmla="*/ 8 h 297"/>
                  <a:gd name="T6" fmla="*/ 179 w 257"/>
                  <a:gd name="T7" fmla="*/ 17 h 297"/>
                  <a:gd name="T8" fmla="*/ 202 w 257"/>
                  <a:gd name="T9" fmla="*/ 29 h 297"/>
                  <a:gd name="T10" fmla="*/ 221 w 257"/>
                  <a:gd name="T11" fmla="*/ 45 h 297"/>
                  <a:gd name="T12" fmla="*/ 236 w 257"/>
                  <a:gd name="T13" fmla="*/ 65 h 297"/>
                  <a:gd name="T14" fmla="*/ 247 w 257"/>
                  <a:gd name="T15" fmla="*/ 87 h 297"/>
                  <a:gd name="T16" fmla="*/ 255 w 257"/>
                  <a:gd name="T17" fmla="*/ 113 h 297"/>
                  <a:gd name="T18" fmla="*/ 257 w 257"/>
                  <a:gd name="T19" fmla="*/ 141 h 297"/>
                  <a:gd name="T20" fmla="*/ 255 w 257"/>
                  <a:gd name="T21" fmla="*/ 169 h 297"/>
                  <a:gd name="T22" fmla="*/ 248 w 257"/>
                  <a:gd name="T23" fmla="*/ 194 h 297"/>
                  <a:gd name="T24" fmla="*/ 238 w 257"/>
                  <a:gd name="T25" fmla="*/ 218 h 297"/>
                  <a:gd name="T26" fmla="*/ 224 w 257"/>
                  <a:gd name="T27" fmla="*/ 238 h 297"/>
                  <a:gd name="T28" fmla="*/ 207 w 257"/>
                  <a:gd name="T29" fmla="*/ 256 h 297"/>
                  <a:gd name="T30" fmla="*/ 186 w 257"/>
                  <a:gd name="T31" fmla="*/ 270 h 297"/>
                  <a:gd name="T32" fmla="*/ 162 w 257"/>
                  <a:gd name="T33" fmla="*/ 282 h 297"/>
                  <a:gd name="T34" fmla="*/ 135 w 257"/>
                  <a:gd name="T35" fmla="*/ 290 h 297"/>
                  <a:gd name="T36" fmla="*/ 104 w 257"/>
                  <a:gd name="T37" fmla="*/ 295 h 297"/>
                  <a:gd name="T38" fmla="*/ 71 w 257"/>
                  <a:gd name="T39" fmla="*/ 297 h 297"/>
                  <a:gd name="T40" fmla="*/ 43 w 257"/>
                  <a:gd name="T41" fmla="*/ 296 h 297"/>
                  <a:gd name="T42" fmla="*/ 19 w 257"/>
                  <a:gd name="T43" fmla="*/ 294 h 297"/>
                  <a:gd name="T44" fmla="*/ 0 w 257"/>
                  <a:gd name="T45" fmla="*/ 291 h 297"/>
                  <a:gd name="T46" fmla="*/ 0 w 257"/>
                  <a:gd name="T47" fmla="*/ 8 h 297"/>
                  <a:gd name="T48" fmla="*/ 14 w 257"/>
                  <a:gd name="T49" fmla="*/ 5 h 297"/>
                  <a:gd name="T50" fmla="*/ 33 w 257"/>
                  <a:gd name="T51" fmla="*/ 3 h 297"/>
                  <a:gd name="T52" fmla="*/ 58 w 257"/>
                  <a:gd name="T53" fmla="*/ 1 h 297"/>
                  <a:gd name="T54" fmla="*/ 88 w 257"/>
                  <a:gd name="T55" fmla="*/ 0 h 2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57" h="297">
                    <a:moveTo>
                      <a:pt x="88" y="0"/>
                    </a:moveTo>
                    <a:lnTo>
                      <a:pt x="122" y="2"/>
                    </a:lnTo>
                    <a:lnTo>
                      <a:pt x="153" y="8"/>
                    </a:lnTo>
                    <a:lnTo>
                      <a:pt x="179" y="17"/>
                    </a:lnTo>
                    <a:lnTo>
                      <a:pt x="202" y="29"/>
                    </a:lnTo>
                    <a:lnTo>
                      <a:pt x="221" y="45"/>
                    </a:lnTo>
                    <a:lnTo>
                      <a:pt x="236" y="65"/>
                    </a:lnTo>
                    <a:lnTo>
                      <a:pt x="247" y="87"/>
                    </a:lnTo>
                    <a:lnTo>
                      <a:pt x="255" y="113"/>
                    </a:lnTo>
                    <a:lnTo>
                      <a:pt x="257" y="141"/>
                    </a:lnTo>
                    <a:lnTo>
                      <a:pt x="255" y="169"/>
                    </a:lnTo>
                    <a:lnTo>
                      <a:pt x="248" y="194"/>
                    </a:lnTo>
                    <a:lnTo>
                      <a:pt x="238" y="218"/>
                    </a:lnTo>
                    <a:lnTo>
                      <a:pt x="224" y="238"/>
                    </a:lnTo>
                    <a:lnTo>
                      <a:pt x="207" y="256"/>
                    </a:lnTo>
                    <a:lnTo>
                      <a:pt x="186" y="270"/>
                    </a:lnTo>
                    <a:lnTo>
                      <a:pt x="162" y="282"/>
                    </a:lnTo>
                    <a:lnTo>
                      <a:pt x="135" y="290"/>
                    </a:lnTo>
                    <a:lnTo>
                      <a:pt x="104" y="295"/>
                    </a:lnTo>
                    <a:lnTo>
                      <a:pt x="71" y="297"/>
                    </a:lnTo>
                    <a:lnTo>
                      <a:pt x="43" y="296"/>
                    </a:lnTo>
                    <a:lnTo>
                      <a:pt x="19" y="294"/>
                    </a:lnTo>
                    <a:lnTo>
                      <a:pt x="0" y="291"/>
                    </a:lnTo>
                    <a:lnTo>
                      <a:pt x="0" y="8"/>
                    </a:lnTo>
                    <a:lnTo>
                      <a:pt x="14" y="5"/>
                    </a:lnTo>
                    <a:lnTo>
                      <a:pt x="33" y="3"/>
                    </a:lnTo>
                    <a:lnTo>
                      <a:pt x="58" y="1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38" name="Freeform 25"/>
              <p:cNvSpPr/>
              <p:nvPr/>
            </p:nvSpPr>
            <p:spPr>
              <a:xfrm>
                <a:off x="2218" y="575"/>
                <a:ext cx="52" cy="60"/>
              </a:xfrm>
              <a:custGeom>
                <a:avLst/>
                <a:gdLst>
                  <a:gd name="T0" fmla="*/ 89 w 257"/>
                  <a:gd name="T1" fmla="*/ 0 h 297"/>
                  <a:gd name="T2" fmla="*/ 123 w 257"/>
                  <a:gd name="T3" fmla="*/ 2 h 297"/>
                  <a:gd name="T4" fmla="*/ 154 w 257"/>
                  <a:gd name="T5" fmla="*/ 8 h 297"/>
                  <a:gd name="T6" fmla="*/ 180 w 257"/>
                  <a:gd name="T7" fmla="*/ 17 h 297"/>
                  <a:gd name="T8" fmla="*/ 203 w 257"/>
                  <a:gd name="T9" fmla="*/ 29 h 297"/>
                  <a:gd name="T10" fmla="*/ 222 w 257"/>
                  <a:gd name="T11" fmla="*/ 45 h 297"/>
                  <a:gd name="T12" fmla="*/ 237 w 257"/>
                  <a:gd name="T13" fmla="*/ 65 h 297"/>
                  <a:gd name="T14" fmla="*/ 248 w 257"/>
                  <a:gd name="T15" fmla="*/ 87 h 297"/>
                  <a:gd name="T16" fmla="*/ 255 w 257"/>
                  <a:gd name="T17" fmla="*/ 113 h 297"/>
                  <a:gd name="T18" fmla="*/ 257 w 257"/>
                  <a:gd name="T19" fmla="*/ 141 h 297"/>
                  <a:gd name="T20" fmla="*/ 255 w 257"/>
                  <a:gd name="T21" fmla="*/ 169 h 297"/>
                  <a:gd name="T22" fmla="*/ 249 w 257"/>
                  <a:gd name="T23" fmla="*/ 194 h 297"/>
                  <a:gd name="T24" fmla="*/ 239 w 257"/>
                  <a:gd name="T25" fmla="*/ 218 h 297"/>
                  <a:gd name="T26" fmla="*/ 225 w 257"/>
                  <a:gd name="T27" fmla="*/ 238 h 297"/>
                  <a:gd name="T28" fmla="*/ 208 w 257"/>
                  <a:gd name="T29" fmla="*/ 256 h 297"/>
                  <a:gd name="T30" fmla="*/ 187 w 257"/>
                  <a:gd name="T31" fmla="*/ 270 h 297"/>
                  <a:gd name="T32" fmla="*/ 163 w 257"/>
                  <a:gd name="T33" fmla="*/ 282 h 297"/>
                  <a:gd name="T34" fmla="*/ 135 w 257"/>
                  <a:gd name="T35" fmla="*/ 290 h 297"/>
                  <a:gd name="T36" fmla="*/ 105 w 257"/>
                  <a:gd name="T37" fmla="*/ 295 h 297"/>
                  <a:gd name="T38" fmla="*/ 72 w 257"/>
                  <a:gd name="T39" fmla="*/ 297 h 297"/>
                  <a:gd name="T40" fmla="*/ 44 w 257"/>
                  <a:gd name="T41" fmla="*/ 296 h 297"/>
                  <a:gd name="T42" fmla="*/ 20 w 257"/>
                  <a:gd name="T43" fmla="*/ 294 h 297"/>
                  <a:gd name="T44" fmla="*/ 0 w 257"/>
                  <a:gd name="T45" fmla="*/ 291 h 297"/>
                  <a:gd name="T46" fmla="*/ 0 w 257"/>
                  <a:gd name="T47" fmla="*/ 8 h 297"/>
                  <a:gd name="T48" fmla="*/ 15 w 257"/>
                  <a:gd name="T49" fmla="*/ 5 h 297"/>
                  <a:gd name="T50" fmla="*/ 34 w 257"/>
                  <a:gd name="T51" fmla="*/ 3 h 297"/>
                  <a:gd name="T52" fmla="*/ 59 w 257"/>
                  <a:gd name="T53" fmla="*/ 1 h 297"/>
                  <a:gd name="T54" fmla="*/ 89 w 257"/>
                  <a:gd name="T55" fmla="*/ 0 h 2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57" h="297">
                    <a:moveTo>
                      <a:pt x="89" y="0"/>
                    </a:moveTo>
                    <a:lnTo>
                      <a:pt x="123" y="2"/>
                    </a:lnTo>
                    <a:lnTo>
                      <a:pt x="154" y="8"/>
                    </a:lnTo>
                    <a:lnTo>
                      <a:pt x="180" y="17"/>
                    </a:lnTo>
                    <a:lnTo>
                      <a:pt x="203" y="29"/>
                    </a:lnTo>
                    <a:lnTo>
                      <a:pt x="222" y="45"/>
                    </a:lnTo>
                    <a:lnTo>
                      <a:pt x="237" y="65"/>
                    </a:lnTo>
                    <a:lnTo>
                      <a:pt x="248" y="87"/>
                    </a:lnTo>
                    <a:lnTo>
                      <a:pt x="255" y="113"/>
                    </a:lnTo>
                    <a:lnTo>
                      <a:pt x="257" y="141"/>
                    </a:lnTo>
                    <a:lnTo>
                      <a:pt x="255" y="169"/>
                    </a:lnTo>
                    <a:lnTo>
                      <a:pt x="249" y="194"/>
                    </a:lnTo>
                    <a:lnTo>
                      <a:pt x="239" y="218"/>
                    </a:lnTo>
                    <a:lnTo>
                      <a:pt x="225" y="238"/>
                    </a:lnTo>
                    <a:lnTo>
                      <a:pt x="208" y="256"/>
                    </a:lnTo>
                    <a:lnTo>
                      <a:pt x="187" y="270"/>
                    </a:lnTo>
                    <a:lnTo>
                      <a:pt x="163" y="282"/>
                    </a:lnTo>
                    <a:lnTo>
                      <a:pt x="135" y="290"/>
                    </a:lnTo>
                    <a:lnTo>
                      <a:pt x="105" y="295"/>
                    </a:lnTo>
                    <a:lnTo>
                      <a:pt x="72" y="297"/>
                    </a:lnTo>
                    <a:lnTo>
                      <a:pt x="44" y="296"/>
                    </a:lnTo>
                    <a:lnTo>
                      <a:pt x="20" y="294"/>
                    </a:lnTo>
                    <a:lnTo>
                      <a:pt x="0" y="291"/>
                    </a:lnTo>
                    <a:lnTo>
                      <a:pt x="0" y="8"/>
                    </a:lnTo>
                    <a:lnTo>
                      <a:pt x="15" y="5"/>
                    </a:lnTo>
                    <a:lnTo>
                      <a:pt x="34" y="3"/>
                    </a:lnTo>
                    <a:lnTo>
                      <a:pt x="59" y="1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46" name="Freeform 26"/>
              <p:cNvSpPr>
                <a:spLocks noEditPoints="1"/>
              </p:cNvSpPr>
              <p:nvPr/>
            </p:nvSpPr>
            <p:spPr>
              <a:xfrm>
                <a:off x="2106" y="275"/>
                <a:ext cx="576" cy="655"/>
              </a:xfrm>
              <a:custGeom>
                <a:avLst/>
                <a:gdLst>
                  <a:gd name="T0" fmla="*/ 2493 w 2881"/>
                  <a:gd name="T1" fmla="*/ 2493 h 3274"/>
                  <a:gd name="T2" fmla="*/ 2175 w 2881"/>
                  <a:gd name="T3" fmla="*/ 1526 h 3274"/>
                  <a:gd name="T4" fmla="*/ 2651 w 2881"/>
                  <a:gd name="T5" fmla="*/ 1526 h 3274"/>
                  <a:gd name="T6" fmla="*/ 1399 w 2881"/>
                  <a:gd name="T7" fmla="*/ 1337 h 3274"/>
                  <a:gd name="T8" fmla="*/ 1205 w 2881"/>
                  <a:gd name="T9" fmla="*/ 1350 h 3274"/>
                  <a:gd name="T10" fmla="*/ 1384 w 2881"/>
                  <a:gd name="T11" fmla="*/ 1959 h 3274"/>
                  <a:gd name="T12" fmla="*/ 1503 w 2881"/>
                  <a:gd name="T13" fmla="*/ 1962 h 3274"/>
                  <a:gd name="T14" fmla="*/ 1670 w 2881"/>
                  <a:gd name="T15" fmla="*/ 1925 h 3274"/>
                  <a:gd name="T16" fmla="*/ 1789 w 2881"/>
                  <a:gd name="T17" fmla="*/ 1838 h 3274"/>
                  <a:gd name="T18" fmla="*/ 1846 w 2881"/>
                  <a:gd name="T19" fmla="*/ 1712 h 3274"/>
                  <a:gd name="T20" fmla="*/ 1844 w 2881"/>
                  <a:gd name="T21" fmla="*/ 1558 h 3274"/>
                  <a:gd name="T22" fmla="*/ 1777 w 2881"/>
                  <a:gd name="T23" fmla="*/ 1436 h 3274"/>
                  <a:gd name="T24" fmla="*/ 1653 w 2881"/>
                  <a:gd name="T25" fmla="*/ 1361 h 3274"/>
                  <a:gd name="T26" fmla="*/ 1461 w 2881"/>
                  <a:gd name="T27" fmla="*/ 1336 h 3274"/>
                  <a:gd name="T28" fmla="*/ 470 w 2881"/>
                  <a:gd name="T29" fmla="*/ 1342 h 3274"/>
                  <a:gd name="T30" fmla="*/ 349 w 2881"/>
                  <a:gd name="T31" fmla="*/ 2302 h 3274"/>
                  <a:gd name="T32" fmla="*/ 609 w 2881"/>
                  <a:gd name="T33" fmla="*/ 1963 h 3274"/>
                  <a:gd name="T34" fmla="*/ 770 w 2881"/>
                  <a:gd name="T35" fmla="*/ 1950 h 3274"/>
                  <a:gd name="T36" fmla="*/ 916 w 2881"/>
                  <a:gd name="T37" fmla="*/ 1887 h 3274"/>
                  <a:gd name="T38" fmla="*/ 1004 w 2881"/>
                  <a:gd name="T39" fmla="*/ 1779 h 3274"/>
                  <a:gd name="T40" fmla="*/ 1033 w 2881"/>
                  <a:gd name="T41" fmla="*/ 1635 h 3274"/>
                  <a:gd name="T42" fmla="*/ 997 w 2881"/>
                  <a:gd name="T43" fmla="*/ 1491 h 3274"/>
                  <a:gd name="T44" fmla="*/ 901 w 2881"/>
                  <a:gd name="T45" fmla="*/ 1393 h 3274"/>
                  <a:gd name="T46" fmla="*/ 745 w 2881"/>
                  <a:gd name="T47" fmla="*/ 1342 h 3274"/>
                  <a:gd name="T48" fmla="*/ 388 w 2881"/>
                  <a:gd name="T49" fmla="*/ 1171 h 3274"/>
                  <a:gd name="T50" fmla="*/ 1912 w 2881"/>
                  <a:gd name="T51" fmla="*/ 847 h 3274"/>
                  <a:gd name="T52" fmla="*/ 1868 w 2881"/>
                  <a:gd name="T53" fmla="*/ 802 h 3274"/>
                  <a:gd name="T54" fmla="*/ 388 w 2881"/>
                  <a:gd name="T55" fmla="*/ 0 h 3274"/>
                  <a:gd name="T56" fmla="*/ 1945 w 2881"/>
                  <a:gd name="T57" fmla="*/ 2 h 3274"/>
                  <a:gd name="T58" fmla="*/ 1964 w 2881"/>
                  <a:gd name="T59" fmla="*/ 11 h 3274"/>
                  <a:gd name="T60" fmla="*/ 1977 w 2881"/>
                  <a:gd name="T61" fmla="*/ 22 h 3274"/>
                  <a:gd name="T62" fmla="*/ 2620 w 2881"/>
                  <a:gd name="T63" fmla="*/ 784 h 3274"/>
                  <a:gd name="T64" fmla="*/ 2698 w 2881"/>
                  <a:gd name="T65" fmla="*/ 1171 h 3274"/>
                  <a:gd name="T66" fmla="*/ 2816 w 2881"/>
                  <a:gd name="T67" fmla="*/ 1214 h 3274"/>
                  <a:gd name="T68" fmla="*/ 2878 w 2881"/>
                  <a:gd name="T69" fmla="*/ 1322 h 3274"/>
                  <a:gd name="T70" fmla="*/ 2870 w 2881"/>
                  <a:gd name="T71" fmla="*/ 2373 h 3274"/>
                  <a:gd name="T72" fmla="*/ 2791 w 2881"/>
                  <a:gd name="T73" fmla="*/ 2467 h 3274"/>
                  <a:gd name="T74" fmla="*/ 2620 w 2881"/>
                  <a:gd name="T75" fmla="*/ 2493 h 3274"/>
                  <a:gd name="T76" fmla="*/ 2599 w 2881"/>
                  <a:gd name="T77" fmla="*/ 3217 h 3274"/>
                  <a:gd name="T78" fmla="*/ 2519 w 2881"/>
                  <a:gd name="T79" fmla="*/ 3272 h 3274"/>
                  <a:gd name="T80" fmla="*/ 338 w 2881"/>
                  <a:gd name="T81" fmla="*/ 3264 h 3274"/>
                  <a:gd name="T82" fmla="*/ 270 w 2881"/>
                  <a:gd name="T83" fmla="*/ 3195 h 3274"/>
                  <a:gd name="T84" fmla="*/ 183 w 2881"/>
                  <a:gd name="T85" fmla="*/ 2493 h 3274"/>
                  <a:gd name="T86" fmla="*/ 64 w 2881"/>
                  <a:gd name="T87" fmla="*/ 2449 h 3274"/>
                  <a:gd name="T88" fmla="*/ 3 w 2881"/>
                  <a:gd name="T89" fmla="*/ 2341 h 3274"/>
                  <a:gd name="T90" fmla="*/ 11 w 2881"/>
                  <a:gd name="T91" fmla="*/ 1291 h 3274"/>
                  <a:gd name="T92" fmla="*/ 90 w 2881"/>
                  <a:gd name="T93" fmla="*/ 1196 h 3274"/>
                  <a:gd name="T94" fmla="*/ 260 w 2881"/>
                  <a:gd name="T95" fmla="*/ 1171 h 3274"/>
                  <a:gd name="T96" fmla="*/ 282 w 2881"/>
                  <a:gd name="T97" fmla="*/ 57 h 3274"/>
                  <a:gd name="T98" fmla="*/ 362 w 2881"/>
                  <a:gd name="T99" fmla="*/ 2 h 327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81" h="3274">
                    <a:moveTo>
                      <a:pt x="388" y="2493"/>
                    </a:moveTo>
                    <a:lnTo>
                      <a:pt x="388" y="3111"/>
                    </a:lnTo>
                    <a:lnTo>
                      <a:pt x="2493" y="3111"/>
                    </a:lnTo>
                    <a:lnTo>
                      <a:pt x="2493" y="2493"/>
                    </a:lnTo>
                    <a:lnTo>
                      <a:pt x="388" y="2493"/>
                    </a:lnTo>
                    <a:close/>
                    <a:moveTo>
                      <a:pt x="1919" y="1343"/>
                    </a:moveTo>
                    <a:lnTo>
                      <a:pt x="1919" y="1526"/>
                    </a:lnTo>
                    <a:lnTo>
                      <a:pt x="2175" y="1526"/>
                    </a:lnTo>
                    <a:lnTo>
                      <a:pt x="2175" y="2302"/>
                    </a:lnTo>
                    <a:lnTo>
                      <a:pt x="2392" y="2302"/>
                    </a:lnTo>
                    <a:lnTo>
                      <a:pt x="2392" y="1526"/>
                    </a:lnTo>
                    <a:lnTo>
                      <a:pt x="2651" y="1526"/>
                    </a:lnTo>
                    <a:lnTo>
                      <a:pt x="2651" y="1343"/>
                    </a:lnTo>
                    <a:lnTo>
                      <a:pt x="1919" y="1343"/>
                    </a:lnTo>
                    <a:close/>
                    <a:moveTo>
                      <a:pt x="1461" y="1336"/>
                    </a:moveTo>
                    <a:lnTo>
                      <a:pt x="1399" y="1337"/>
                    </a:lnTo>
                    <a:lnTo>
                      <a:pt x="1342" y="1339"/>
                    </a:lnTo>
                    <a:lnTo>
                      <a:pt x="1292" y="1342"/>
                    </a:lnTo>
                    <a:lnTo>
                      <a:pt x="1245" y="1346"/>
                    </a:lnTo>
                    <a:lnTo>
                      <a:pt x="1205" y="1350"/>
                    </a:lnTo>
                    <a:lnTo>
                      <a:pt x="1170" y="1356"/>
                    </a:lnTo>
                    <a:lnTo>
                      <a:pt x="1170" y="2302"/>
                    </a:lnTo>
                    <a:lnTo>
                      <a:pt x="1384" y="2302"/>
                    </a:lnTo>
                    <a:lnTo>
                      <a:pt x="1384" y="1959"/>
                    </a:lnTo>
                    <a:lnTo>
                      <a:pt x="1405" y="1962"/>
                    </a:lnTo>
                    <a:lnTo>
                      <a:pt x="1430" y="1963"/>
                    </a:lnTo>
                    <a:lnTo>
                      <a:pt x="1457" y="1964"/>
                    </a:lnTo>
                    <a:lnTo>
                      <a:pt x="1503" y="1962"/>
                    </a:lnTo>
                    <a:lnTo>
                      <a:pt x="1548" y="1958"/>
                    </a:lnTo>
                    <a:lnTo>
                      <a:pt x="1591" y="1950"/>
                    </a:lnTo>
                    <a:lnTo>
                      <a:pt x="1631" y="1939"/>
                    </a:lnTo>
                    <a:lnTo>
                      <a:pt x="1670" y="1925"/>
                    </a:lnTo>
                    <a:lnTo>
                      <a:pt x="1705" y="1907"/>
                    </a:lnTo>
                    <a:lnTo>
                      <a:pt x="1737" y="1887"/>
                    </a:lnTo>
                    <a:lnTo>
                      <a:pt x="1766" y="1862"/>
                    </a:lnTo>
                    <a:lnTo>
                      <a:pt x="1789" y="1838"/>
                    </a:lnTo>
                    <a:lnTo>
                      <a:pt x="1808" y="1810"/>
                    </a:lnTo>
                    <a:lnTo>
                      <a:pt x="1825" y="1779"/>
                    </a:lnTo>
                    <a:lnTo>
                      <a:pt x="1837" y="1747"/>
                    </a:lnTo>
                    <a:lnTo>
                      <a:pt x="1846" y="1712"/>
                    </a:lnTo>
                    <a:lnTo>
                      <a:pt x="1852" y="1674"/>
                    </a:lnTo>
                    <a:lnTo>
                      <a:pt x="1854" y="1635"/>
                    </a:lnTo>
                    <a:lnTo>
                      <a:pt x="1851" y="1596"/>
                    </a:lnTo>
                    <a:lnTo>
                      <a:pt x="1844" y="1558"/>
                    </a:lnTo>
                    <a:lnTo>
                      <a:pt x="1833" y="1523"/>
                    </a:lnTo>
                    <a:lnTo>
                      <a:pt x="1818" y="1491"/>
                    </a:lnTo>
                    <a:lnTo>
                      <a:pt x="1799" y="1461"/>
                    </a:lnTo>
                    <a:lnTo>
                      <a:pt x="1777" y="1436"/>
                    </a:lnTo>
                    <a:lnTo>
                      <a:pt x="1752" y="1413"/>
                    </a:lnTo>
                    <a:lnTo>
                      <a:pt x="1723" y="1393"/>
                    </a:lnTo>
                    <a:lnTo>
                      <a:pt x="1690" y="1376"/>
                    </a:lnTo>
                    <a:lnTo>
                      <a:pt x="1653" y="1361"/>
                    </a:lnTo>
                    <a:lnTo>
                      <a:pt x="1611" y="1350"/>
                    </a:lnTo>
                    <a:lnTo>
                      <a:pt x="1565" y="1342"/>
                    </a:lnTo>
                    <a:lnTo>
                      <a:pt x="1516" y="1337"/>
                    </a:lnTo>
                    <a:lnTo>
                      <a:pt x="1461" y="1336"/>
                    </a:lnTo>
                    <a:close/>
                    <a:moveTo>
                      <a:pt x="640" y="1336"/>
                    </a:moveTo>
                    <a:lnTo>
                      <a:pt x="578" y="1337"/>
                    </a:lnTo>
                    <a:lnTo>
                      <a:pt x="520" y="1339"/>
                    </a:lnTo>
                    <a:lnTo>
                      <a:pt x="470" y="1342"/>
                    </a:lnTo>
                    <a:lnTo>
                      <a:pt x="424" y="1346"/>
                    </a:lnTo>
                    <a:lnTo>
                      <a:pt x="384" y="1350"/>
                    </a:lnTo>
                    <a:lnTo>
                      <a:pt x="349" y="1356"/>
                    </a:lnTo>
                    <a:lnTo>
                      <a:pt x="349" y="2302"/>
                    </a:lnTo>
                    <a:lnTo>
                      <a:pt x="562" y="2302"/>
                    </a:lnTo>
                    <a:lnTo>
                      <a:pt x="562" y="1959"/>
                    </a:lnTo>
                    <a:lnTo>
                      <a:pt x="584" y="1962"/>
                    </a:lnTo>
                    <a:lnTo>
                      <a:pt x="609" y="1963"/>
                    </a:lnTo>
                    <a:lnTo>
                      <a:pt x="636" y="1964"/>
                    </a:lnTo>
                    <a:lnTo>
                      <a:pt x="682" y="1962"/>
                    </a:lnTo>
                    <a:lnTo>
                      <a:pt x="727" y="1958"/>
                    </a:lnTo>
                    <a:lnTo>
                      <a:pt x="770" y="1950"/>
                    </a:lnTo>
                    <a:lnTo>
                      <a:pt x="810" y="1939"/>
                    </a:lnTo>
                    <a:lnTo>
                      <a:pt x="848" y="1925"/>
                    </a:lnTo>
                    <a:lnTo>
                      <a:pt x="883" y="1907"/>
                    </a:lnTo>
                    <a:lnTo>
                      <a:pt x="916" y="1887"/>
                    </a:lnTo>
                    <a:lnTo>
                      <a:pt x="946" y="1862"/>
                    </a:lnTo>
                    <a:lnTo>
                      <a:pt x="968" y="1838"/>
                    </a:lnTo>
                    <a:lnTo>
                      <a:pt x="987" y="1810"/>
                    </a:lnTo>
                    <a:lnTo>
                      <a:pt x="1004" y="1779"/>
                    </a:lnTo>
                    <a:lnTo>
                      <a:pt x="1016" y="1747"/>
                    </a:lnTo>
                    <a:lnTo>
                      <a:pt x="1025" y="1712"/>
                    </a:lnTo>
                    <a:lnTo>
                      <a:pt x="1031" y="1674"/>
                    </a:lnTo>
                    <a:lnTo>
                      <a:pt x="1033" y="1635"/>
                    </a:lnTo>
                    <a:lnTo>
                      <a:pt x="1030" y="1596"/>
                    </a:lnTo>
                    <a:lnTo>
                      <a:pt x="1023" y="1558"/>
                    </a:lnTo>
                    <a:lnTo>
                      <a:pt x="1012" y="1523"/>
                    </a:lnTo>
                    <a:lnTo>
                      <a:pt x="997" y="1491"/>
                    </a:lnTo>
                    <a:lnTo>
                      <a:pt x="978" y="1461"/>
                    </a:lnTo>
                    <a:lnTo>
                      <a:pt x="956" y="1436"/>
                    </a:lnTo>
                    <a:lnTo>
                      <a:pt x="931" y="1413"/>
                    </a:lnTo>
                    <a:lnTo>
                      <a:pt x="901" y="1393"/>
                    </a:lnTo>
                    <a:lnTo>
                      <a:pt x="868" y="1376"/>
                    </a:lnTo>
                    <a:lnTo>
                      <a:pt x="831" y="1361"/>
                    </a:lnTo>
                    <a:lnTo>
                      <a:pt x="790" y="1350"/>
                    </a:lnTo>
                    <a:lnTo>
                      <a:pt x="745" y="1342"/>
                    </a:lnTo>
                    <a:lnTo>
                      <a:pt x="695" y="1337"/>
                    </a:lnTo>
                    <a:lnTo>
                      <a:pt x="640" y="1336"/>
                    </a:lnTo>
                    <a:close/>
                    <a:moveTo>
                      <a:pt x="388" y="128"/>
                    </a:moveTo>
                    <a:lnTo>
                      <a:pt x="388" y="1171"/>
                    </a:lnTo>
                    <a:lnTo>
                      <a:pt x="2493" y="1171"/>
                    </a:lnTo>
                    <a:lnTo>
                      <a:pt x="2493" y="850"/>
                    </a:lnTo>
                    <a:lnTo>
                      <a:pt x="1929" y="850"/>
                    </a:lnTo>
                    <a:lnTo>
                      <a:pt x="1912" y="847"/>
                    </a:lnTo>
                    <a:lnTo>
                      <a:pt x="1897" y="841"/>
                    </a:lnTo>
                    <a:lnTo>
                      <a:pt x="1884" y="831"/>
                    </a:lnTo>
                    <a:lnTo>
                      <a:pt x="1874" y="818"/>
                    </a:lnTo>
                    <a:lnTo>
                      <a:pt x="1868" y="802"/>
                    </a:lnTo>
                    <a:lnTo>
                      <a:pt x="1865" y="785"/>
                    </a:lnTo>
                    <a:lnTo>
                      <a:pt x="1865" y="128"/>
                    </a:lnTo>
                    <a:lnTo>
                      <a:pt x="388" y="128"/>
                    </a:lnTo>
                    <a:close/>
                    <a:moveTo>
                      <a:pt x="388" y="0"/>
                    </a:moveTo>
                    <a:lnTo>
                      <a:pt x="1929" y="0"/>
                    </a:lnTo>
                    <a:lnTo>
                      <a:pt x="1936" y="0"/>
                    </a:lnTo>
                    <a:lnTo>
                      <a:pt x="1944" y="2"/>
                    </a:lnTo>
                    <a:lnTo>
                      <a:pt x="1945" y="2"/>
                    </a:lnTo>
                    <a:lnTo>
                      <a:pt x="1947" y="3"/>
                    </a:lnTo>
                    <a:lnTo>
                      <a:pt x="1953" y="5"/>
                    </a:lnTo>
                    <a:lnTo>
                      <a:pt x="1960" y="8"/>
                    </a:lnTo>
                    <a:lnTo>
                      <a:pt x="1964" y="11"/>
                    </a:lnTo>
                    <a:lnTo>
                      <a:pt x="1968" y="14"/>
                    </a:lnTo>
                    <a:lnTo>
                      <a:pt x="1973" y="17"/>
                    </a:lnTo>
                    <a:lnTo>
                      <a:pt x="1976" y="21"/>
                    </a:lnTo>
                    <a:lnTo>
                      <a:pt x="1977" y="22"/>
                    </a:lnTo>
                    <a:lnTo>
                      <a:pt x="2604" y="743"/>
                    </a:lnTo>
                    <a:lnTo>
                      <a:pt x="2613" y="756"/>
                    </a:lnTo>
                    <a:lnTo>
                      <a:pt x="2618" y="770"/>
                    </a:lnTo>
                    <a:lnTo>
                      <a:pt x="2620" y="784"/>
                    </a:lnTo>
                    <a:lnTo>
                      <a:pt x="2620" y="788"/>
                    </a:lnTo>
                    <a:lnTo>
                      <a:pt x="2620" y="792"/>
                    </a:lnTo>
                    <a:lnTo>
                      <a:pt x="2620" y="1171"/>
                    </a:lnTo>
                    <a:lnTo>
                      <a:pt x="2698" y="1171"/>
                    </a:lnTo>
                    <a:lnTo>
                      <a:pt x="2732" y="1174"/>
                    </a:lnTo>
                    <a:lnTo>
                      <a:pt x="2763" y="1183"/>
                    </a:lnTo>
                    <a:lnTo>
                      <a:pt x="2791" y="1196"/>
                    </a:lnTo>
                    <a:lnTo>
                      <a:pt x="2816" y="1214"/>
                    </a:lnTo>
                    <a:lnTo>
                      <a:pt x="2838" y="1236"/>
                    </a:lnTo>
                    <a:lnTo>
                      <a:pt x="2856" y="1262"/>
                    </a:lnTo>
                    <a:lnTo>
                      <a:pt x="2870" y="1291"/>
                    </a:lnTo>
                    <a:lnTo>
                      <a:pt x="2878" y="1322"/>
                    </a:lnTo>
                    <a:lnTo>
                      <a:pt x="2881" y="1354"/>
                    </a:lnTo>
                    <a:lnTo>
                      <a:pt x="2881" y="2309"/>
                    </a:lnTo>
                    <a:lnTo>
                      <a:pt x="2878" y="2342"/>
                    </a:lnTo>
                    <a:lnTo>
                      <a:pt x="2870" y="2373"/>
                    </a:lnTo>
                    <a:lnTo>
                      <a:pt x="2856" y="2402"/>
                    </a:lnTo>
                    <a:lnTo>
                      <a:pt x="2838" y="2427"/>
                    </a:lnTo>
                    <a:lnTo>
                      <a:pt x="2816" y="2449"/>
                    </a:lnTo>
                    <a:lnTo>
                      <a:pt x="2791" y="2467"/>
                    </a:lnTo>
                    <a:lnTo>
                      <a:pt x="2763" y="2480"/>
                    </a:lnTo>
                    <a:lnTo>
                      <a:pt x="2732" y="2490"/>
                    </a:lnTo>
                    <a:lnTo>
                      <a:pt x="2698" y="2493"/>
                    </a:lnTo>
                    <a:lnTo>
                      <a:pt x="2620" y="2493"/>
                    </a:lnTo>
                    <a:lnTo>
                      <a:pt x="2620" y="3145"/>
                    </a:lnTo>
                    <a:lnTo>
                      <a:pt x="2618" y="3172"/>
                    </a:lnTo>
                    <a:lnTo>
                      <a:pt x="2610" y="3195"/>
                    </a:lnTo>
                    <a:lnTo>
                      <a:pt x="2599" y="3217"/>
                    </a:lnTo>
                    <a:lnTo>
                      <a:pt x="2583" y="3236"/>
                    </a:lnTo>
                    <a:lnTo>
                      <a:pt x="2564" y="3252"/>
                    </a:lnTo>
                    <a:lnTo>
                      <a:pt x="2542" y="3264"/>
                    </a:lnTo>
                    <a:lnTo>
                      <a:pt x="2519" y="3272"/>
                    </a:lnTo>
                    <a:lnTo>
                      <a:pt x="2493" y="3274"/>
                    </a:lnTo>
                    <a:lnTo>
                      <a:pt x="388" y="3274"/>
                    </a:lnTo>
                    <a:lnTo>
                      <a:pt x="362" y="3272"/>
                    </a:lnTo>
                    <a:lnTo>
                      <a:pt x="338" y="3264"/>
                    </a:lnTo>
                    <a:lnTo>
                      <a:pt x="317" y="3252"/>
                    </a:lnTo>
                    <a:lnTo>
                      <a:pt x="298" y="3236"/>
                    </a:lnTo>
                    <a:lnTo>
                      <a:pt x="282" y="3217"/>
                    </a:lnTo>
                    <a:lnTo>
                      <a:pt x="270" y="3195"/>
                    </a:lnTo>
                    <a:lnTo>
                      <a:pt x="263" y="3172"/>
                    </a:lnTo>
                    <a:lnTo>
                      <a:pt x="260" y="3145"/>
                    </a:lnTo>
                    <a:lnTo>
                      <a:pt x="260" y="2493"/>
                    </a:lnTo>
                    <a:lnTo>
                      <a:pt x="183" y="2493"/>
                    </a:lnTo>
                    <a:lnTo>
                      <a:pt x="149" y="2490"/>
                    </a:lnTo>
                    <a:lnTo>
                      <a:pt x="118" y="2480"/>
                    </a:lnTo>
                    <a:lnTo>
                      <a:pt x="90" y="2467"/>
                    </a:lnTo>
                    <a:lnTo>
                      <a:pt x="64" y="2449"/>
                    </a:lnTo>
                    <a:lnTo>
                      <a:pt x="43" y="2427"/>
                    </a:lnTo>
                    <a:lnTo>
                      <a:pt x="25" y="2402"/>
                    </a:lnTo>
                    <a:lnTo>
                      <a:pt x="11" y="2373"/>
                    </a:lnTo>
                    <a:lnTo>
                      <a:pt x="3" y="2341"/>
                    </a:lnTo>
                    <a:lnTo>
                      <a:pt x="0" y="2309"/>
                    </a:lnTo>
                    <a:lnTo>
                      <a:pt x="0" y="1354"/>
                    </a:lnTo>
                    <a:lnTo>
                      <a:pt x="3" y="1322"/>
                    </a:lnTo>
                    <a:lnTo>
                      <a:pt x="11" y="1291"/>
                    </a:lnTo>
                    <a:lnTo>
                      <a:pt x="25" y="1262"/>
                    </a:lnTo>
                    <a:lnTo>
                      <a:pt x="43" y="1236"/>
                    </a:lnTo>
                    <a:lnTo>
                      <a:pt x="64" y="1214"/>
                    </a:lnTo>
                    <a:lnTo>
                      <a:pt x="90" y="1196"/>
                    </a:lnTo>
                    <a:lnTo>
                      <a:pt x="118" y="1183"/>
                    </a:lnTo>
                    <a:lnTo>
                      <a:pt x="149" y="1174"/>
                    </a:lnTo>
                    <a:lnTo>
                      <a:pt x="183" y="1171"/>
                    </a:lnTo>
                    <a:lnTo>
                      <a:pt x="260" y="1171"/>
                    </a:lnTo>
                    <a:lnTo>
                      <a:pt x="260" y="128"/>
                    </a:lnTo>
                    <a:lnTo>
                      <a:pt x="263" y="103"/>
                    </a:lnTo>
                    <a:lnTo>
                      <a:pt x="270" y="79"/>
                    </a:lnTo>
                    <a:lnTo>
                      <a:pt x="282" y="57"/>
                    </a:lnTo>
                    <a:lnTo>
                      <a:pt x="298" y="37"/>
                    </a:lnTo>
                    <a:lnTo>
                      <a:pt x="317" y="22"/>
                    </a:lnTo>
                    <a:lnTo>
                      <a:pt x="338" y="10"/>
                    </a:lnTo>
                    <a:lnTo>
                      <a:pt x="362" y="2"/>
                    </a:lnTo>
                    <a:lnTo>
                      <a:pt x="388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latin typeface="나눔고딕"/>
                  <a:ea typeface="나눔고딕"/>
                  <a:cs typeface="+mn-cs"/>
                </a:endParaRPr>
              </a:p>
            </p:txBody>
          </p:sp>
        </p:grpSp>
      </p:grpSp>
      <p:sp>
        <p:nvSpPr>
          <p:cNvPr id="24" name="Freeform 7"/>
          <p:cNvSpPr/>
          <p:nvPr/>
        </p:nvSpPr>
        <p:spPr>
          <a:xfrm>
            <a:off x="6741717" y="4624944"/>
            <a:ext cx="183806" cy="183617"/>
          </a:xfrm>
          <a:custGeom>
            <a:avLst/>
            <a:gdLst>
              <a:gd name="T0" fmla="*/ 868 w 972"/>
              <a:gd name="T1" fmla="*/ 0 h 971"/>
              <a:gd name="T2" fmla="*/ 890 w 972"/>
              <a:gd name="T3" fmla="*/ 2 h 971"/>
              <a:gd name="T4" fmla="*/ 911 w 972"/>
              <a:gd name="T5" fmla="*/ 10 h 971"/>
              <a:gd name="T6" fmla="*/ 931 w 972"/>
              <a:gd name="T7" fmla="*/ 21 h 971"/>
              <a:gd name="T8" fmla="*/ 947 w 972"/>
              <a:gd name="T9" fmla="*/ 37 h 971"/>
              <a:gd name="T10" fmla="*/ 960 w 972"/>
              <a:gd name="T11" fmla="*/ 56 h 971"/>
              <a:gd name="T12" fmla="*/ 968 w 972"/>
              <a:gd name="T13" fmla="*/ 77 h 971"/>
              <a:gd name="T14" fmla="*/ 972 w 972"/>
              <a:gd name="T15" fmla="*/ 103 h 971"/>
              <a:gd name="T16" fmla="*/ 972 w 972"/>
              <a:gd name="T17" fmla="*/ 767 h 971"/>
              <a:gd name="T18" fmla="*/ 968 w 972"/>
              <a:gd name="T19" fmla="*/ 804 h 971"/>
              <a:gd name="T20" fmla="*/ 958 w 972"/>
              <a:gd name="T21" fmla="*/ 838 h 971"/>
              <a:gd name="T22" fmla="*/ 943 w 972"/>
              <a:gd name="T23" fmla="*/ 870 h 971"/>
              <a:gd name="T24" fmla="*/ 923 w 972"/>
              <a:gd name="T25" fmla="*/ 898 h 971"/>
              <a:gd name="T26" fmla="*/ 898 w 972"/>
              <a:gd name="T27" fmla="*/ 923 h 971"/>
              <a:gd name="T28" fmla="*/ 871 w 972"/>
              <a:gd name="T29" fmla="*/ 942 h 971"/>
              <a:gd name="T30" fmla="*/ 838 w 972"/>
              <a:gd name="T31" fmla="*/ 958 h 971"/>
              <a:gd name="T32" fmla="*/ 804 w 972"/>
              <a:gd name="T33" fmla="*/ 967 h 971"/>
              <a:gd name="T34" fmla="*/ 767 w 972"/>
              <a:gd name="T35" fmla="*/ 971 h 971"/>
              <a:gd name="T36" fmla="*/ 103 w 972"/>
              <a:gd name="T37" fmla="*/ 971 h 971"/>
              <a:gd name="T38" fmla="*/ 77 w 972"/>
              <a:gd name="T39" fmla="*/ 967 h 971"/>
              <a:gd name="T40" fmla="*/ 53 w 972"/>
              <a:gd name="T41" fmla="*/ 959 h 971"/>
              <a:gd name="T42" fmla="*/ 35 w 972"/>
              <a:gd name="T43" fmla="*/ 945 h 971"/>
              <a:gd name="T44" fmla="*/ 19 w 972"/>
              <a:gd name="T45" fmla="*/ 928 h 971"/>
              <a:gd name="T46" fmla="*/ 7 w 972"/>
              <a:gd name="T47" fmla="*/ 908 h 971"/>
              <a:gd name="T48" fmla="*/ 1 w 972"/>
              <a:gd name="T49" fmla="*/ 886 h 971"/>
              <a:gd name="T50" fmla="*/ 0 w 972"/>
              <a:gd name="T51" fmla="*/ 863 h 971"/>
              <a:gd name="T52" fmla="*/ 4 w 972"/>
              <a:gd name="T53" fmla="*/ 839 h 971"/>
              <a:gd name="T54" fmla="*/ 14 w 972"/>
              <a:gd name="T55" fmla="*/ 817 h 971"/>
              <a:gd name="T56" fmla="*/ 30 w 972"/>
              <a:gd name="T57" fmla="*/ 797 h 971"/>
              <a:gd name="T58" fmla="*/ 797 w 972"/>
              <a:gd name="T59" fmla="*/ 31 h 971"/>
              <a:gd name="T60" fmla="*/ 813 w 972"/>
              <a:gd name="T61" fmla="*/ 17 h 971"/>
              <a:gd name="T62" fmla="*/ 831 w 972"/>
              <a:gd name="T63" fmla="*/ 8 h 971"/>
              <a:gd name="T64" fmla="*/ 850 w 972"/>
              <a:gd name="T65" fmla="*/ 2 h 971"/>
              <a:gd name="T66" fmla="*/ 868 w 972"/>
              <a:gd name="T67" fmla="*/ 0 h 97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72" h="971">
                <a:moveTo>
                  <a:pt x="868" y="0"/>
                </a:moveTo>
                <a:lnTo>
                  <a:pt x="890" y="2"/>
                </a:lnTo>
                <a:lnTo>
                  <a:pt x="911" y="10"/>
                </a:lnTo>
                <a:lnTo>
                  <a:pt x="931" y="21"/>
                </a:lnTo>
                <a:lnTo>
                  <a:pt x="947" y="37"/>
                </a:lnTo>
                <a:lnTo>
                  <a:pt x="960" y="56"/>
                </a:lnTo>
                <a:lnTo>
                  <a:pt x="968" y="77"/>
                </a:lnTo>
                <a:lnTo>
                  <a:pt x="972" y="103"/>
                </a:lnTo>
                <a:lnTo>
                  <a:pt x="972" y="767"/>
                </a:lnTo>
                <a:lnTo>
                  <a:pt x="968" y="804"/>
                </a:lnTo>
                <a:lnTo>
                  <a:pt x="958" y="838"/>
                </a:lnTo>
                <a:lnTo>
                  <a:pt x="943" y="870"/>
                </a:lnTo>
                <a:lnTo>
                  <a:pt x="923" y="898"/>
                </a:lnTo>
                <a:lnTo>
                  <a:pt x="898" y="923"/>
                </a:lnTo>
                <a:lnTo>
                  <a:pt x="871" y="942"/>
                </a:lnTo>
                <a:lnTo>
                  <a:pt x="838" y="958"/>
                </a:lnTo>
                <a:lnTo>
                  <a:pt x="804" y="967"/>
                </a:lnTo>
                <a:lnTo>
                  <a:pt x="767" y="971"/>
                </a:lnTo>
                <a:lnTo>
                  <a:pt x="103" y="971"/>
                </a:lnTo>
                <a:lnTo>
                  <a:pt x="77" y="967"/>
                </a:lnTo>
                <a:lnTo>
                  <a:pt x="53" y="959"/>
                </a:lnTo>
                <a:lnTo>
                  <a:pt x="35" y="945"/>
                </a:lnTo>
                <a:lnTo>
                  <a:pt x="19" y="928"/>
                </a:lnTo>
                <a:lnTo>
                  <a:pt x="7" y="908"/>
                </a:lnTo>
                <a:lnTo>
                  <a:pt x="1" y="886"/>
                </a:lnTo>
                <a:lnTo>
                  <a:pt x="0" y="863"/>
                </a:lnTo>
                <a:lnTo>
                  <a:pt x="4" y="839"/>
                </a:lnTo>
                <a:lnTo>
                  <a:pt x="14" y="817"/>
                </a:lnTo>
                <a:lnTo>
                  <a:pt x="30" y="797"/>
                </a:lnTo>
                <a:lnTo>
                  <a:pt x="797" y="31"/>
                </a:lnTo>
                <a:lnTo>
                  <a:pt x="813" y="17"/>
                </a:lnTo>
                <a:lnTo>
                  <a:pt x="831" y="8"/>
                </a:lnTo>
                <a:lnTo>
                  <a:pt x="850" y="2"/>
                </a:lnTo>
                <a:lnTo>
                  <a:pt x="868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050131" y="3706083"/>
            <a:ext cx="3724973" cy="1549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600">
                <a:solidFill>
                  <a:schemeClr val="bg1">
                    <a:lumMod val="85000"/>
                  </a:schemeClr>
                </a:solidFill>
                <a:latin typeface="나눔고딕 ExtraBold"/>
                <a:ea typeface="나눔고딕 ExtraBold"/>
                <a:cs typeface="+mn-cs"/>
              </a:rPr>
              <a:t>Result</a:t>
            </a:r>
            <a:endParaRPr lang="en-US" altLang="ko-KR" sz="9600">
              <a:solidFill>
                <a:schemeClr val="bg1">
                  <a:lumMod val="8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525884" y="568886"/>
            <a:ext cx="861456" cy="8198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cd19b"/>
                </a:solidFill>
                <a:latin typeface="나눔고딕 ExtraBold"/>
                <a:ea typeface="나눔고딕 ExtraBold"/>
                <a:cs typeface="+mn-cs"/>
              </a:rPr>
              <a:t>04</a:t>
            </a:r>
            <a:endParaRPr lang="ko-KR" altLang="en-US" sz="4800">
              <a:solidFill>
                <a:srgbClr val="0cd19b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800031" y="2246038"/>
            <a:ext cx="863783" cy="819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7dca65"/>
                </a:solidFill>
                <a:latin typeface="나눔고딕 ExtraBold"/>
                <a:ea typeface="나눔고딕 ExtraBold"/>
                <a:cs typeface="+mn-cs"/>
              </a:rPr>
              <a:t>05</a:t>
            </a:r>
            <a:endParaRPr lang="ko-KR" altLang="en-US" sz="4800">
              <a:solidFill>
                <a:srgbClr val="7dca65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408246" y="821208"/>
            <a:ext cx="1267885" cy="3389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en-US" altLang="ko-KR" b="1"/>
              <a:t>ML</a:t>
            </a:r>
            <a:r>
              <a:rPr lang="ko-KR" altLang="en-US" b="1"/>
              <a:t> </a:t>
            </a:r>
            <a:endParaRPr lang="ko-KR" altLang="en-US" b="1"/>
          </a:p>
        </p:txBody>
      </p:sp>
      <p:sp>
        <p:nvSpPr>
          <p:cNvPr id="138" name="TextBox 137"/>
          <p:cNvSpPr txBox="1"/>
          <p:nvPr/>
        </p:nvSpPr>
        <p:spPr>
          <a:xfrm>
            <a:off x="7674317" y="2512023"/>
            <a:ext cx="1267885" cy="3340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ko-KR" altLang="en-US" b="1"/>
              <a:t>기술 구현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15258" y="725714"/>
            <a:ext cx="11161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6642" y="262457"/>
            <a:ext cx="201889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  <a:cs typeface="+mn-cs"/>
              </a:rPr>
              <a:t>참고 사이트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7235" y="442333"/>
            <a:ext cx="158328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SHOES-PREDICTION</a:t>
            </a:r>
            <a:endParaRPr lang="en-US" altLang="ko-KR" sz="1100" b="1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36" name="Freeform 31"/>
          <p:cNvSpPr>
            <a:spLocks noEditPoints="1"/>
          </p:cNvSpPr>
          <p:nvPr/>
        </p:nvSpPr>
        <p:spPr>
          <a:xfrm>
            <a:off x="9654105" y="2823364"/>
            <a:ext cx="618090" cy="611896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sp>
        <p:nvSpPr>
          <p:cNvPr id="67" name="TextBox 43"/>
          <p:cNvSpPr txBox="1"/>
          <p:nvPr/>
        </p:nvSpPr>
        <p:spPr>
          <a:xfrm>
            <a:off x="489033" y="3429000"/>
            <a:ext cx="2474092" cy="28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ln w="9525">
                  <a:solidFill>
                    <a:schemeClr val="tx1">
                      <a:alpha val="0"/>
                    </a:schemeClr>
                  </a:solidFill>
                </a:ln>
                <a:latin typeface="굴림"/>
                <a:ea typeface="굴림"/>
              </a:rPr>
              <a:t>.</a:t>
            </a:r>
            <a:endParaRPr lang="ko-KR" altLang="en-US" sz="1300" b="1">
              <a:ln w="9525">
                <a:solidFill>
                  <a:schemeClr val="tx1">
                    <a:alpha val="0"/>
                  </a:schemeClr>
                </a:solidFill>
              </a:ln>
              <a:latin typeface="굴림"/>
              <a:ea typeface="굴림"/>
            </a:endParaRPr>
          </a:p>
        </p:txBody>
      </p:sp>
      <p:sp>
        <p:nvSpPr>
          <p:cNvPr id="69" name=""/>
          <p:cNvSpPr txBox="1"/>
          <p:nvPr/>
        </p:nvSpPr>
        <p:spPr>
          <a:xfrm>
            <a:off x="863600" y="775572"/>
            <a:ext cx="10033000" cy="612814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https://lsjsj92.tistory.com/387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https://tykimos.github.io/2017/06/10/CNN_Data_Augmentation/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https://niceman.tistory.com/192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전이학습 이미지 분류</a:t>
            </a:r>
            <a:endParaRPr lang="en-US" altLang="ko-KR"/>
          </a:p>
          <a:p>
            <a:pPr>
              <a:defRPr/>
            </a:pPr>
            <a:r>
              <a:rPr lang="en-US" altLang="ko-KR"/>
              <a:t>https://www.wenyanet.com/opensource/ko/607bdfd8d1907b536e263b49.html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추론</a:t>
            </a:r>
            <a:endParaRPr lang="en-US" altLang="ko-KR"/>
          </a:p>
          <a:p>
            <a:pPr>
              <a:defRPr/>
            </a:pPr>
            <a:r>
              <a:rPr lang="en-US" altLang="ko-KR">
                <a:hlinkClick r:id="rId2"/>
              </a:rPr>
              <a:t>https://soundprovider.tistory.co1m/entry/Docker-Flask-%EA%B0%84%EB%8B%A8%ED%95%9C-%EC%B6%94%EB%A1%A0-API-%EC%84%9C%EB%B2%84-%EB%9D%84%EC%9A%B0%EA%B8%B0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flask 모델</a:t>
            </a:r>
            <a:endParaRPr lang="en-US" altLang="ko-KR"/>
          </a:p>
          <a:p>
            <a:pPr>
              <a:defRPr/>
            </a:pPr>
            <a:r>
              <a:rPr lang="en-US" altLang="ko-KR">
                <a:hlinkClick r:id="rId3"/>
              </a:rPr>
              <a:t>https://m.blog.naver.com/sooftware/221988187865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파인튜닝 (미세조정)</a:t>
            </a:r>
            <a:endParaRPr lang="en-US" altLang="ko-KR"/>
          </a:p>
          <a:p>
            <a:pPr>
              <a:defRPr/>
            </a:pPr>
            <a:r>
              <a:rPr lang="en-US" altLang="ko-KR"/>
              <a:t>https://inhovation97.tistory.com/41</a:t>
            </a:r>
            <a:endParaRPr lang="en-US" altLang="ko-KR"/>
          </a:p>
          <a:p>
            <a:pPr>
              <a:defRPr/>
            </a:pPr>
            <a:r>
              <a:rPr lang="en-US" altLang="ko-KR"/>
              <a:t>flask 배포</a:t>
            </a:r>
            <a:endParaRPr lang="en-US" altLang="ko-KR"/>
          </a:p>
          <a:p>
            <a:pPr>
              <a:defRPr/>
            </a:pPr>
            <a:r>
              <a:rPr lang="en-US" altLang="ko-KR"/>
              <a:t>https://howtolivelikehuman.tistory.com/118?category=970191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7"/>
          <p:cNvSpPr/>
          <p:nvPr/>
        </p:nvSpPr>
        <p:spPr>
          <a:xfrm>
            <a:off x="1472072" y="3572549"/>
            <a:ext cx="183806" cy="183617"/>
          </a:xfrm>
          <a:custGeom>
            <a:avLst/>
            <a:gdLst>
              <a:gd name="T0" fmla="*/ 868 w 972"/>
              <a:gd name="T1" fmla="*/ 0 h 971"/>
              <a:gd name="T2" fmla="*/ 890 w 972"/>
              <a:gd name="T3" fmla="*/ 2 h 971"/>
              <a:gd name="T4" fmla="*/ 911 w 972"/>
              <a:gd name="T5" fmla="*/ 10 h 971"/>
              <a:gd name="T6" fmla="*/ 931 w 972"/>
              <a:gd name="T7" fmla="*/ 21 h 971"/>
              <a:gd name="T8" fmla="*/ 947 w 972"/>
              <a:gd name="T9" fmla="*/ 37 h 971"/>
              <a:gd name="T10" fmla="*/ 960 w 972"/>
              <a:gd name="T11" fmla="*/ 56 h 971"/>
              <a:gd name="T12" fmla="*/ 968 w 972"/>
              <a:gd name="T13" fmla="*/ 77 h 971"/>
              <a:gd name="T14" fmla="*/ 972 w 972"/>
              <a:gd name="T15" fmla="*/ 103 h 971"/>
              <a:gd name="T16" fmla="*/ 972 w 972"/>
              <a:gd name="T17" fmla="*/ 767 h 971"/>
              <a:gd name="T18" fmla="*/ 968 w 972"/>
              <a:gd name="T19" fmla="*/ 804 h 971"/>
              <a:gd name="T20" fmla="*/ 958 w 972"/>
              <a:gd name="T21" fmla="*/ 838 h 971"/>
              <a:gd name="T22" fmla="*/ 943 w 972"/>
              <a:gd name="T23" fmla="*/ 870 h 971"/>
              <a:gd name="T24" fmla="*/ 923 w 972"/>
              <a:gd name="T25" fmla="*/ 898 h 971"/>
              <a:gd name="T26" fmla="*/ 898 w 972"/>
              <a:gd name="T27" fmla="*/ 923 h 971"/>
              <a:gd name="T28" fmla="*/ 871 w 972"/>
              <a:gd name="T29" fmla="*/ 942 h 971"/>
              <a:gd name="T30" fmla="*/ 838 w 972"/>
              <a:gd name="T31" fmla="*/ 958 h 971"/>
              <a:gd name="T32" fmla="*/ 804 w 972"/>
              <a:gd name="T33" fmla="*/ 967 h 971"/>
              <a:gd name="T34" fmla="*/ 767 w 972"/>
              <a:gd name="T35" fmla="*/ 971 h 971"/>
              <a:gd name="T36" fmla="*/ 103 w 972"/>
              <a:gd name="T37" fmla="*/ 971 h 971"/>
              <a:gd name="T38" fmla="*/ 77 w 972"/>
              <a:gd name="T39" fmla="*/ 967 h 971"/>
              <a:gd name="T40" fmla="*/ 53 w 972"/>
              <a:gd name="T41" fmla="*/ 959 h 971"/>
              <a:gd name="T42" fmla="*/ 35 w 972"/>
              <a:gd name="T43" fmla="*/ 945 h 971"/>
              <a:gd name="T44" fmla="*/ 19 w 972"/>
              <a:gd name="T45" fmla="*/ 928 h 971"/>
              <a:gd name="T46" fmla="*/ 7 w 972"/>
              <a:gd name="T47" fmla="*/ 908 h 971"/>
              <a:gd name="T48" fmla="*/ 1 w 972"/>
              <a:gd name="T49" fmla="*/ 886 h 971"/>
              <a:gd name="T50" fmla="*/ 0 w 972"/>
              <a:gd name="T51" fmla="*/ 863 h 971"/>
              <a:gd name="T52" fmla="*/ 4 w 972"/>
              <a:gd name="T53" fmla="*/ 839 h 971"/>
              <a:gd name="T54" fmla="*/ 14 w 972"/>
              <a:gd name="T55" fmla="*/ 817 h 971"/>
              <a:gd name="T56" fmla="*/ 30 w 972"/>
              <a:gd name="T57" fmla="*/ 797 h 971"/>
              <a:gd name="T58" fmla="*/ 797 w 972"/>
              <a:gd name="T59" fmla="*/ 31 h 971"/>
              <a:gd name="T60" fmla="*/ 813 w 972"/>
              <a:gd name="T61" fmla="*/ 17 h 971"/>
              <a:gd name="T62" fmla="*/ 831 w 972"/>
              <a:gd name="T63" fmla="*/ 8 h 971"/>
              <a:gd name="T64" fmla="*/ 850 w 972"/>
              <a:gd name="T65" fmla="*/ 2 h 971"/>
              <a:gd name="T66" fmla="*/ 868 w 972"/>
              <a:gd name="T67" fmla="*/ 0 h 97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72" h="971">
                <a:moveTo>
                  <a:pt x="868" y="0"/>
                </a:moveTo>
                <a:lnTo>
                  <a:pt x="890" y="2"/>
                </a:lnTo>
                <a:lnTo>
                  <a:pt x="911" y="10"/>
                </a:lnTo>
                <a:lnTo>
                  <a:pt x="931" y="21"/>
                </a:lnTo>
                <a:lnTo>
                  <a:pt x="947" y="37"/>
                </a:lnTo>
                <a:lnTo>
                  <a:pt x="960" y="56"/>
                </a:lnTo>
                <a:lnTo>
                  <a:pt x="968" y="77"/>
                </a:lnTo>
                <a:lnTo>
                  <a:pt x="972" y="103"/>
                </a:lnTo>
                <a:lnTo>
                  <a:pt x="972" y="767"/>
                </a:lnTo>
                <a:lnTo>
                  <a:pt x="968" y="804"/>
                </a:lnTo>
                <a:lnTo>
                  <a:pt x="958" y="838"/>
                </a:lnTo>
                <a:lnTo>
                  <a:pt x="943" y="870"/>
                </a:lnTo>
                <a:lnTo>
                  <a:pt x="923" y="898"/>
                </a:lnTo>
                <a:lnTo>
                  <a:pt x="898" y="923"/>
                </a:lnTo>
                <a:lnTo>
                  <a:pt x="871" y="942"/>
                </a:lnTo>
                <a:lnTo>
                  <a:pt x="838" y="958"/>
                </a:lnTo>
                <a:lnTo>
                  <a:pt x="804" y="967"/>
                </a:lnTo>
                <a:lnTo>
                  <a:pt x="767" y="971"/>
                </a:lnTo>
                <a:lnTo>
                  <a:pt x="103" y="971"/>
                </a:lnTo>
                <a:lnTo>
                  <a:pt x="77" y="967"/>
                </a:lnTo>
                <a:lnTo>
                  <a:pt x="53" y="959"/>
                </a:lnTo>
                <a:lnTo>
                  <a:pt x="35" y="945"/>
                </a:lnTo>
                <a:lnTo>
                  <a:pt x="19" y="928"/>
                </a:lnTo>
                <a:lnTo>
                  <a:pt x="7" y="908"/>
                </a:lnTo>
                <a:lnTo>
                  <a:pt x="1" y="886"/>
                </a:lnTo>
                <a:lnTo>
                  <a:pt x="0" y="863"/>
                </a:lnTo>
                <a:lnTo>
                  <a:pt x="4" y="839"/>
                </a:lnTo>
                <a:lnTo>
                  <a:pt x="14" y="817"/>
                </a:lnTo>
                <a:lnTo>
                  <a:pt x="30" y="797"/>
                </a:lnTo>
                <a:lnTo>
                  <a:pt x="797" y="31"/>
                </a:lnTo>
                <a:lnTo>
                  <a:pt x="813" y="17"/>
                </a:lnTo>
                <a:lnTo>
                  <a:pt x="831" y="8"/>
                </a:lnTo>
                <a:lnTo>
                  <a:pt x="850" y="2"/>
                </a:lnTo>
                <a:lnTo>
                  <a:pt x="868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096000" y="2540000"/>
            <a:ext cx="0" cy="431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672558" y="248707"/>
            <a:ext cx="10353707" cy="1303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>
                <a:solidFill>
                  <a:schemeClr val="bg1">
                    <a:lumMod val="85000"/>
                  </a:schemeClr>
                </a:solidFill>
                <a:latin typeface="나눔고딕 ExtraBold"/>
                <a:ea typeface="나눔고딕 ExtraBold"/>
                <a:cs typeface="+mn-cs"/>
              </a:rPr>
              <a:t>SHOES-PREDICTION</a:t>
            </a:r>
            <a:endParaRPr lang="en-US" altLang="ko-KR" sz="8000">
              <a:solidFill>
                <a:schemeClr val="bg1">
                  <a:lumMod val="8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4" name="타원 3"/>
          <p:cNvSpPr/>
          <p:nvPr/>
        </p:nvSpPr>
        <p:spPr>
          <a:xfrm rot="5400000">
            <a:off x="5652464" y="2127538"/>
            <a:ext cx="900000" cy="900000"/>
          </a:xfrm>
          <a:prstGeom prst="ellipse">
            <a:avLst/>
          </a:prstGeom>
          <a:solidFill>
            <a:srgbClr val="0e6fc6"/>
          </a:solidFill>
          <a:ln>
            <a:solidFill>
              <a:srgbClr val="0e6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122" name="그룹 121"/>
          <p:cNvGrpSpPr/>
          <p:nvPr/>
        </p:nvGrpSpPr>
        <p:grpSpPr>
          <a:xfrm rot="0">
            <a:off x="5904492" y="2330290"/>
            <a:ext cx="395945" cy="483996"/>
            <a:chOff x="1072314" y="3032576"/>
            <a:chExt cx="815735" cy="830949"/>
          </a:xfrm>
        </p:grpSpPr>
        <p:sp>
          <p:nvSpPr>
            <p:cNvPr id="23" name="Freeform 6"/>
            <p:cNvSpPr>
              <a:spLocks noEditPoints="1"/>
            </p:cNvSpPr>
            <p:nvPr/>
          </p:nvSpPr>
          <p:spPr>
            <a:xfrm>
              <a:off x="1072314" y="303257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>
            <a:xfrm>
              <a:off x="1482240" y="3457715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5" name="타원 4"/>
          <p:cNvSpPr/>
          <p:nvPr/>
        </p:nvSpPr>
        <p:spPr>
          <a:xfrm rot="5400000">
            <a:off x="5543924" y="3804894"/>
            <a:ext cx="1080000" cy="900000"/>
          </a:xfrm>
          <a:prstGeom prst="ellipse">
            <a:avLst/>
          </a:prstGeom>
          <a:solidFill>
            <a:srgbClr val="029cd8"/>
          </a:solidFill>
          <a:ln>
            <a:solidFill>
              <a:srgbClr val="02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26" name="Group 11"/>
          <p:cNvGrpSpPr>
            <a:grpSpLocks noChangeAspect="1"/>
          </p:cNvGrpSpPr>
          <p:nvPr/>
        </p:nvGrpSpPr>
        <p:grpSpPr>
          <a:xfrm rot="0">
            <a:off x="5892963" y="4045666"/>
            <a:ext cx="381923" cy="418455"/>
            <a:chOff x="1465" y="333"/>
            <a:chExt cx="667" cy="609"/>
          </a:xfrm>
          <a:solidFill>
            <a:schemeClr val="bg1"/>
          </a:solidFill>
        </p:grpSpPr>
        <p:sp>
          <p:nvSpPr>
            <p:cNvPr id="27" name="Freeform 13"/>
            <p:cNvSpPr/>
            <p:nvPr/>
          </p:nvSpPr>
          <p:spPr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8" name="Freeform 14"/>
            <p:cNvSpPr/>
            <p:nvPr/>
          </p:nvSpPr>
          <p:spPr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9" name="Freeform 15"/>
            <p:cNvSpPr/>
            <p:nvPr/>
          </p:nvSpPr>
          <p:spPr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2" name="Freeform 18"/>
            <p:cNvSpPr>
              <a:spLocks noEditPoints="1"/>
            </p:cNvSpPr>
            <p:nvPr/>
          </p:nvSpPr>
          <p:spPr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3" name="Freeform 19"/>
            <p:cNvSpPr/>
            <p:nvPr/>
          </p:nvSpPr>
          <p:spPr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6" name="타원 5"/>
          <p:cNvSpPr/>
          <p:nvPr/>
        </p:nvSpPr>
        <p:spPr>
          <a:xfrm rot="5400000">
            <a:off x="5543923" y="5487499"/>
            <a:ext cx="1080000" cy="900000"/>
          </a:xfrm>
          <a:prstGeom prst="ellipse">
            <a:avLst/>
          </a:prstGeom>
          <a:solidFill>
            <a:srgbClr val="0cced7"/>
          </a:solidFill>
          <a:ln>
            <a:solidFill>
              <a:srgbClr val="0cce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39" name="Group 34"/>
          <p:cNvGrpSpPr>
            <a:grpSpLocks noChangeAspect="1"/>
          </p:cNvGrpSpPr>
          <p:nvPr/>
        </p:nvGrpSpPr>
        <p:grpSpPr>
          <a:xfrm rot="0">
            <a:off x="5870280" y="5684898"/>
            <a:ext cx="427286" cy="505203"/>
            <a:chOff x="1975" y="273"/>
            <a:chExt cx="204" cy="201"/>
          </a:xfrm>
          <a:solidFill>
            <a:schemeClr val="bg1"/>
          </a:solidFill>
        </p:grpSpPr>
        <p:sp>
          <p:nvSpPr>
            <p:cNvPr id="40" name="Freeform 36"/>
            <p:cNvSpPr/>
            <p:nvPr/>
          </p:nvSpPr>
          <p:spPr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1" name="Freeform 37"/>
            <p:cNvSpPr/>
            <p:nvPr/>
          </p:nvSpPr>
          <p:spPr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2" name="Freeform 38"/>
            <p:cNvSpPr/>
            <p:nvPr/>
          </p:nvSpPr>
          <p:spPr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3" name="Freeform 39"/>
            <p:cNvSpPr/>
            <p:nvPr/>
          </p:nvSpPr>
          <p:spPr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4" name="Freeform 40"/>
            <p:cNvSpPr/>
            <p:nvPr/>
          </p:nvSpPr>
          <p:spPr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5" name="Freeform 41"/>
            <p:cNvSpPr/>
            <p:nvPr/>
          </p:nvSpPr>
          <p:spPr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7555066" y="2349752"/>
            <a:ext cx="1757954" cy="410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100" b="1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주제 선정</a:t>
            </a:r>
            <a:endParaRPr lang="ko-KR" altLang="en-US" sz="2100" b="1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737695" y="2124500"/>
            <a:ext cx="859445" cy="816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e6fc6"/>
                </a:solidFill>
                <a:latin typeface="나눔고딕 ExtraBold"/>
                <a:ea typeface="나눔고딕 ExtraBold"/>
                <a:cs typeface="+mn-cs"/>
              </a:rPr>
              <a:t>01</a:t>
            </a:r>
            <a:endParaRPr lang="ko-KR" altLang="en-US" sz="4800">
              <a:solidFill>
                <a:srgbClr val="0e6fc6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51299" y="3819812"/>
            <a:ext cx="864616" cy="8169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61b3bf"/>
                </a:solidFill>
                <a:latin typeface="나눔고딕 ExtraBold"/>
                <a:ea typeface="나눔고딕 ExtraBold"/>
                <a:cs typeface="+mn-cs"/>
              </a:rPr>
              <a:t>02</a:t>
            </a:r>
            <a:endParaRPr lang="ko-KR" altLang="en-US" sz="4800">
              <a:solidFill>
                <a:srgbClr val="61b3bf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543272" y="4057388"/>
            <a:ext cx="3004310" cy="407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100" b="1"/>
              <a:t>현황 및 연구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6737695" y="5510690"/>
            <a:ext cx="85944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cced7"/>
                </a:solidFill>
                <a:latin typeface="나눔고딕 ExtraBold"/>
                <a:ea typeface="나눔고딕 ExtraBold"/>
                <a:cs typeface="+mn-cs"/>
              </a:rPr>
              <a:t>03</a:t>
            </a:r>
            <a:endParaRPr lang="ko-KR" altLang="en-US" sz="4800">
              <a:solidFill>
                <a:srgbClr val="0cced7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478577" y="5757338"/>
            <a:ext cx="3057429" cy="4129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ko-KR" altLang="en-US" sz="2100" b="1"/>
              <a:t>기술 설계</a:t>
            </a:r>
            <a:r>
              <a:rPr lang="en-US" altLang="ko-KR" sz="2100" b="1"/>
              <a:t> </a:t>
            </a:r>
            <a:r>
              <a:rPr lang="ko-KR" altLang="en-US" sz="2100" b="1"/>
              <a:t>및 </a:t>
            </a:r>
            <a:r>
              <a:rPr lang="en-US" altLang="ko-KR" sz="2100" b="1"/>
              <a:t>DATA</a:t>
            </a:r>
            <a:endParaRPr lang="en-US" altLang="ko-KR" sz="21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6096000" y="-57979"/>
            <a:ext cx="0" cy="431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reeform 31"/>
          <p:cNvSpPr>
            <a:spLocks noEditPoints="1"/>
          </p:cNvSpPr>
          <p:nvPr/>
        </p:nvSpPr>
        <p:spPr>
          <a:xfrm>
            <a:off x="5903748" y="2208449"/>
            <a:ext cx="384504" cy="456781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sp>
        <p:nvSpPr>
          <p:cNvPr id="24" name="Freeform 7"/>
          <p:cNvSpPr/>
          <p:nvPr/>
        </p:nvSpPr>
        <p:spPr>
          <a:xfrm>
            <a:off x="6741717" y="4624944"/>
            <a:ext cx="183806" cy="183617"/>
          </a:xfrm>
          <a:custGeom>
            <a:avLst/>
            <a:gdLst>
              <a:gd name="T0" fmla="*/ 868 w 972"/>
              <a:gd name="T1" fmla="*/ 0 h 971"/>
              <a:gd name="T2" fmla="*/ 890 w 972"/>
              <a:gd name="T3" fmla="*/ 2 h 971"/>
              <a:gd name="T4" fmla="*/ 911 w 972"/>
              <a:gd name="T5" fmla="*/ 10 h 971"/>
              <a:gd name="T6" fmla="*/ 931 w 972"/>
              <a:gd name="T7" fmla="*/ 21 h 971"/>
              <a:gd name="T8" fmla="*/ 947 w 972"/>
              <a:gd name="T9" fmla="*/ 37 h 971"/>
              <a:gd name="T10" fmla="*/ 960 w 972"/>
              <a:gd name="T11" fmla="*/ 56 h 971"/>
              <a:gd name="T12" fmla="*/ 968 w 972"/>
              <a:gd name="T13" fmla="*/ 77 h 971"/>
              <a:gd name="T14" fmla="*/ 972 w 972"/>
              <a:gd name="T15" fmla="*/ 103 h 971"/>
              <a:gd name="T16" fmla="*/ 972 w 972"/>
              <a:gd name="T17" fmla="*/ 767 h 971"/>
              <a:gd name="T18" fmla="*/ 968 w 972"/>
              <a:gd name="T19" fmla="*/ 804 h 971"/>
              <a:gd name="T20" fmla="*/ 958 w 972"/>
              <a:gd name="T21" fmla="*/ 838 h 971"/>
              <a:gd name="T22" fmla="*/ 943 w 972"/>
              <a:gd name="T23" fmla="*/ 870 h 971"/>
              <a:gd name="T24" fmla="*/ 923 w 972"/>
              <a:gd name="T25" fmla="*/ 898 h 971"/>
              <a:gd name="T26" fmla="*/ 898 w 972"/>
              <a:gd name="T27" fmla="*/ 923 h 971"/>
              <a:gd name="T28" fmla="*/ 871 w 972"/>
              <a:gd name="T29" fmla="*/ 942 h 971"/>
              <a:gd name="T30" fmla="*/ 838 w 972"/>
              <a:gd name="T31" fmla="*/ 958 h 971"/>
              <a:gd name="T32" fmla="*/ 804 w 972"/>
              <a:gd name="T33" fmla="*/ 967 h 971"/>
              <a:gd name="T34" fmla="*/ 767 w 972"/>
              <a:gd name="T35" fmla="*/ 971 h 971"/>
              <a:gd name="T36" fmla="*/ 103 w 972"/>
              <a:gd name="T37" fmla="*/ 971 h 971"/>
              <a:gd name="T38" fmla="*/ 77 w 972"/>
              <a:gd name="T39" fmla="*/ 967 h 971"/>
              <a:gd name="T40" fmla="*/ 53 w 972"/>
              <a:gd name="T41" fmla="*/ 959 h 971"/>
              <a:gd name="T42" fmla="*/ 35 w 972"/>
              <a:gd name="T43" fmla="*/ 945 h 971"/>
              <a:gd name="T44" fmla="*/ 19 w 972"/>
              <a:gd name="T45" fmla="*/ 928 h 971"/>
              <a:gd name="T46" fmla="*/ 7 w 972"/>
              <a:gd name="T47" fmla="*/ 908 h 971"/>
              <a:gd name="T48" fmla="*/ 1 w 972"/>
              <a:gd name="T49" fmla="*/ 886 h 971"/>
              <a:gd name="T50" fmla="*/ 0 w 972"/>
              <a:gd name="T51" fmla="*/ 863 h 971"/>
              <a:gd name="T52" fmla="*/ 4 w 972"/>
              <a:gd name="T53" fmla="*/ 839 h 971"/>
              <a:gd name="T54" fmla="*/ 14 w 972"/>
              <a:gd name="T55" fmla="*/ 817 h 971"/>
              <a:gd name="T56" fmla="*/ 30 w 972"/>
              <a:gd name="T57" fmla="*/ 797 h 971"/>
              <a:gd name="T58" fmla="*/ 797 w 972"/>
              <a:gd name="T59" fmla="*/ 31 h 971"/>
              <a:gd name="T60" fmla="*/ 813 w 972"/>
              <a:gd name="T61" fmla="*/ 17 h 971"/>
              <a:gd name="T62" fmla="*/ 831 w 972"/>
              <a:gd name="T63" fmla="*/ 8 h 971"/>
              <a:gd name="T64" fmla="*/ 850 w 972"/>
              <a:gd name="T65" fmla="*/ 2 h 971"/>
              <a:gd name="T66" fmla="*/ 868 w 972"/>
              <a:gd name="T67" fmla="*/ 0 h 97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72" h="971">
                <a:moveTo>
                  <a:pt x="868" y="0"/>
                </a:moveTo>
                <a:lnTo>
                  <a:pt x="890" y="2"/>
                </a:lnTo>
                <a:lnTo>
                  <a:pt x="911" y="10"/>
                </a:lnTo>
                <a:lnTo>
                  <a:pt x="931" y="21"/>
                </a:lnTo>
                <a:lnTo>
                  <a:pt x="947" y="37"/>
                </a:lnTo>
                <a:lnTo>
                  <a:pt x="960" y="56"/>
                </a:lnTo>
                <a:lnTo>
                  <a:pt x="968" y="77"/>
                </a:lnTo>
                <a:lnTo>
                  <a:pt x="972" y="103"/>
                </a:lnTo>
                <a:lnTo>
                  <a:pt x="972" y="767"/>
                </a:lnTo>
                <a:lnTo>
                  <a:pt x="968" y="804"/>
                </a:lnTo>
                <a:lnTo>
                  <a:pt x="958" y="838"/>
                </a:lnTo>
                <a:lnTo>
                  <a:pt x="943" y="870"/>
                </a:lnTo>
                <a:lnTo>
                  <a:pt x="923" y="898"/>
                </a:lnTo>
                <a:lnTo>
                  <a:pt x="898" y="923"/>
                </a:lnTo>
                <a:lnTo>
                  <a:pt x="871" y="942"/>
                </a:lnTo>
                <a:lnTo>
                  <a:pt x="838" y="958"/>
                </a:lnTo>
                <a:lnTo>
                  <a:pt x="804" y="967"/>
                </a:lnTo>
                <a:lnTo>
                  <a:pt x="767" y="971"/>
                </a:lnTo>
                <a:lnTo>
                  <a:pt x="103" y="971"/>
                </a:lnTo>
                <a:lnTo>
                  <a:pt x="77" y="967"/>
                </a:lnTo>
                <a:lnTo>
                  <a:pt x="53" y="959"/>
                </a:lnTo>
                <a:lnTo>
                  <a:pt x="35" y="945"/>
                </a:lnTo>
                <a:lnTo>
                  <a:pt x="19" y="928"/>
                </a:lnTo>
                <a:lnTo>
                  <a:pt x="7" y="908"/>
                </a:lnTo>
                <a:lnTo>
                  <a:pt x="1" y="886"/>
                </a:lnTo>
                <a:lnTo>
                  <a:pt x="0" y="863"/>
                </a:lnTo>
                <a:lnTo>
                  <a:pt x="4" y="839"/>
                </a:lnTo>
                <a:lnTo>
                  <a:pt x="14" y="817"/>
                </a:lnTo>
                <a:lnTo>
                  <a:pt x="30" y="797"/>
                </a:lnTo>
                <a:lnTo>
                  <a:pt x="797" y="31"/>
                </a:lnTo>
                <a:lnTo>
                  <a:pt x="813" y="17"/>
                </a:lnTo>
                <a:lnTo>
                  <a:pt x="831" y="8"/>
                </a:lnTo>
                <a:lnTo>
                  <a:pt x="850" y="2"/>
                </a:lnTo>
                <a:lnTo>
                  <a:pt x="868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126648" y="3792674"/>
            <a:ext cx="3724973" cy="1549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600">
                <a:solidFill>
                  <a:schemeClr val="bg1">
                    <a:lumMod val="85000"/>
                  </a:schemeClr>
                </a:solidFill>
                <a:latin typeface="나눔고딕 ExtraBold"/>
                <a:ea typeface="나눔고딕 ExtraBold"/>
                <a:cs typeface="+mn-cs"/>
              </a:rPr>
              <a:t>END</a:t>
            </a:r>
            <a:endParaRPr lang="en-US" altLang="ko-KR" sz="9600">
              <a:solidFill>
                <a:schemeClr val="bg1">
                  <a:lumMod val="8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67675" y="1335746"/>
            <a:ext cx="4275773" cy="2881387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8713615" y="3355122"/>
            <a:ext cx="3797700" cy="3797700"/>
          </a:xfrm>
          <a:prstGeom prst="ellipse">
            <a:avLst/>
          </a:prstGeom>
          <a:solidFill>
            <a:srgbClr val="1070c7"/>
          </a:solidFill>
          <a:ln>
            <a:solidFill>
              <a:srgbClr val="107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8691791" y="3355122"/>
            <a:ext cx="1375029" cy="1375029"/>
          </a:xfrm>
          <a:prstGeom prst="ellipse">
            <a:avLst/>
          </a:prstGeom>
          <a:solidFill>
            <a:srgbClr val="f8fff6"/>
          </a:solidFill>
          <a:ln w="38100">
            <a:solidFill>
              <a:srgbClr val="0f6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0"/>
          </a:p>
        </p:txBody>
      </p:sp>
      <p:sp>
        <p:nvSpPr>
          <p:cNvPr id="13" name="TextBox 12"/>
          <p:cNvSpPr txBox="1"/>
          <p:nvPr/>
        </p:nvSpPr>
        <p:spPr>
          <a:xfrm>
            <a:off x="10037628" y="4145977"/>
            <a:ext cx="1359987" cy="219576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defRPr/>
            </a:pPr>
            <a:r>
              <a:rPr lang="en-US" altLang="ko-KR" sz="13800">
                <a:solidFill>
                  <a:schemeClr val="bg1"/>
                </a:solidFill>
              </a:rPr>
              <a:t>S</a:t>
            </a:r>
            <a:endParaRPr lang="ko-KR" altLang="en-US" sz="1380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30492" y="3488639"/>
            <a:ext cx="652623" cy="110799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defRPr/>
            </a:pPr>
            <a:r>
              <a:rPr lang="en-US" altLang="ko-KR" sz="6600">
                <a:solidFill>
                  <a:srgbClr val="1070c7"/>
                </a:solidFill>
              </a:rPr>
              <a:t>1</a:t>
            </a:r>
            <a:endParaRPr lang="ko-KR" altLang="en-US" sz="6600">
              <a:solidFill>
                <a:srgbClr val="1070c7"/>
              </a:solidFill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779600" y="4593742"/>
            <a:ext cx="6957393" cy="24052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700" b="1"/>
              <a:t>주제 선정</a:t>
            </a:r>
            <a:endParaRPr lang="ko-KR" altLang="en-US" sz="1700" b="1"/>
          </a:p>
          <a:p>
            <a:pPr>
              <a:defRPr/>
            </a:pPr>
            <a:endParaRPr lang="ko-KR" altLang="en-US" sz="1700" b="1"/>
          </a:p>
          <a:p>
            <a:pPr>
              <a:defRPr/>
            </a:pPr>
            <a:r>
              <a:rPr lang="en-US" altLang="ko-KR" sz="1700" b="1" u="sng"/>
              <a:t>“</a:t>
            </a:r>
            <a:r>
              <a:rPr lang="ko-KR" altLang="en-US" sz="1700" b="1" u="sng"/>
              <a:t>신발의 제품명을 알려주는 웹 서비스</a:t>
            </a:r>
            <a:r>
              <a:rPr lang="en-US" altLang="ko-KR" sz="1700" b="1" u="sng"/>
              <a:t>”</a:t>
            </a:r>
            <a:endParaRPr lang="en-US" altLang="ko-KR" sz="1700" b="1" u="sng"/>
          </a:p>
          <a:p>
            <a:pPr>
              <a:defRPr/>
            </a:pPr>
            <a:endParaRPr lang="ko-KR" altLang="en-US" sz="1700" b="1"/>
          </a:p>
          <a:p>
            <a:pPr>
              <a:defRPr/>
            </a:pPr>
            <a:r>
              <a:rPr lang="ko-KR" altLang="en-US" sz="1400" b="1">
                <a:latin typeface="바탕"/>
                <a:ea typeface="바탕"/>
              </a:rPr>
              <a:t>패션커뮤니티에서 패션아이템 추천 뿐만 아니라 아이템을 모르는 경우 사진을 올리면서 질문을 하는 경우가 종종 있다. 이러한 질문에 답이 올라오면 좋기도 하지만 보통 사람들이 모를 만큼 희귀한 아이템이 있기에 선정하게 되었다.  또 최근 신발 콜렉터, 조던 콜렉터 등등 신발에 관심이 있는 사람들이 점점 늘고 있기에 신발 제품명을 알려주는 웹서비스를  생각하게 되었다.</a:t>
            </a:r>
            <a:endParaRPr lang="ko-KR" altLang="en-US" sz="1400" b="1">
              <a:latin typeface="바탕"/>
              <a:ea typeface="바탕"/>
            </a:endParaRPr>
          </a:p>
          <a:p>
            <a:pPr>
              <a:defRPr/>
            </a:pPr>
            <a:endParaRPr lang="ko-KR" altLang="en-US" sz="1400">
              <a:latin typeface="바탕"/>
              <a:ea typeface="바탕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3756" y="498772"/>
            <a:ext cx="3855684" cy="3600801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47660" y="889602"/>
            <a:ext cx="2960626" cy="1779424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231906" y="2954260"/>
            <a:ext cx="2399146" cy="1719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7"/>
          <p:cNvSpPr/>
          <p:nvPr/>
        </p:nvSpPr>
        <p:spPr>
          <a:xfrm>
            <a:off x="1472072" y="3572549"/>
            <a:ext cx="183806" cy="183617"/>
          </a:xfrm>
          <a:custGeom>
            <a:avLst/>
            <a:gdLst>
              <a:gd name="T0" fmla="*/ 868 w 972"/>
              <a:gd name="T1" fmla="*/ 0 h 971"/>
              <a:gd name="T2" fmla="*/ 890 w 972"/>
              <a:gd name="T3" fmla="*/ 2 h 971"/>
              <a:gd name="T4" fmla="*/ 911 w 972"/>
              <a:gd name="T5" fmla="*/ 10 h 971"/>
              <a:gd name="T6" fmla="*/ 931 w 972"/>
              <a:gd name="T7" fmla="*/ 21 h 971"/>
              <a:gd name="T8" fmla="*/ 947 w 972"/>
              <a:gd name="T9" fmla="*/ 37 h 971"/>
              <a:gd name="T10" fmla="*/ 960 w 972"/>
              <a:gd name="T11" fmla="*/ 56 h 971"/>
              <a:gd name="T12" fmla="*/ 968 w 972"/>
              <a:gd name="T13" fmla="*/ 77 h 971"/>
              <a:gd name="T14" fmla="*/ 972 w 972"/>
              <a:gd name="T15" fmla="*/ 103 h 971"/>
              <a:gd name="T16" fmla="*/ 972 w 972"/>
              <a:gd name="T17" fmla="*/ 767 h 971"/>
              <a:gd name="T18" fmla="*/ 968 w 972"/>
              <a:gd name="T19" fmla="*/ 804 h 971"/>
              <a:gd name="T20" fmla="*/ 958 w 972"/>
              <a:gd name="T21" fmla="*/ 838 h 971"/>
              <a:gd name="T22" fmla="*/ 943 w 972"/>
              <a:gd name="T23" fmla="*/ 870 h 971"/>
              <a:gd name="T24" fmla="*/ 923 w 972"/>
              <a:gd name="T25" fmla="*/ 898 h 971"/>
              <a:gd name="T26" fmla="*/ 898 w 972"/>
              <a:gd name="T27" fmla="*/ 923 h 971"/>
              <a:gd name="T28" fmla="*/ 871 w 972"/>
              <a:gd name="T29" fmla="*/ 942 h 971"/>
              <a:gd name="T30" fmla="*/ 838 w 972"/>
              <a:gd name="T31" fmla="*/ 958 h 971"/>
              <a:gd name="T32" fmla="*/ 804 w 972"/>
              <a:gd name="T33" fmla="*/ 967 h 971"/>
              <a:gd name="T34" fmla="*/ 767 w 972"/>
              <a:gd name="T35" fmla="*/ 971 h 971"/>
              <a:gd name="T36" fmla="*/ 103 w 972"/>
              <a:gd name="T37" fmla="*/ 971 h 971"/>
              <a:gd name="T38" fmla="*/ 77 w 972"/>
              <a:gd name="T39" fmla="*/ 967 h 971"/>
              <a:gd name="T40" fmla="*/ 53 w 972"/>
              <a:gd name="T41" fmla="*/ 959 h 971"/>
              <a:gd name="T42" fmla="*/ 35 w 972"/>
              <a:gd name="T43" fmla="*/ 945 h 971"/>
              <a:gd name="T44" fmla="*/ 19 w 972"/>
              <a:gd name="T45" fmla="*/ 928 h 971"/>
              <a:gd name="T46" fmla="*/ 7 w 972"/>
              <a:gd name="T47" fmla="*/ 908 h 971"/>
              <a:gd name="T48" fmla="*/ 1 w 972"/>
              <a:gd name="T49" fmla="*/ 886 h 971"/>
              <a:gd name="T50" fmla="*/ 0 w 972"/>
              <a:gd name="T51" fmla="*/ 863 h 971"/>
              <a:gd name="T52" fmla="*/ 4 w 972"/>
              <a:gd name="T53" fmla="*/ 839 h 971"/>
              <a:gd name="T54" fmla="*/ 14 w 972"/>
              <a:gd name="T55" fmla="*/ 817 h 971"/>
              <a:gd name="T56" fmla="*/ 30 w 972"/>
              <a:gd name="T57" fmla="*/ 797 h 971"/>
              <a:gd name="T58" fmla="*/ 797 w 972"/>
              <a:gd name="T59" fmla="*/ 31 h 971"/>
              <a:gd name="T60" fmla="*/ 813 w 972"/>
              <a:gd name="T61" fmla="*/ 17 h 971"/>
              <a:gd name="T62" fmla="*/ 831 w 972"/>
              <a:gd name="T63" fmla="*/ 8 h 971"/>
              <a:gd name="T64" fmla="*/ 850 w 972"/>
              <a:gd name="T65" fmla="*/ 2 h 971"/>
              <a:gd name="T66" fmla="*/ 868 w 972"/>
              <a:gd name="T67" fmla="*/ 0 h 97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72" h="971">
                <a:moveTo>
                  <a:pt x="868" y="0"/>
                </a:moveTo>
                <a:lnTo>
                  <a:pt x="890" y="2"/>
                </a:lnTo>
                <a:lnTo>
                  <a:pt x="911" y="10"/>
                </a:lnTo>
                <a:lnTo>
                  <a:pt x="931" y="21"/>
                </a:lnTo>
                <a:lnTo>
                  <a:pt x="947" y="37"/>
                </a:lnTo>
                <a:lnTo>
                  <a:pt x="960" y="56"/>
                </a:lnTo>
                <a:lnTo>
                  <a:pt x="968" y="77"/>
                </a:lnTo>
                <a:lnTo>
                  <a:pt x="972" y="103"/>
                </a:lnTo>
                <a:lnTo>
                  <a:pt x="972" y="767"/>
                </a:lnTo>
                <a:lnTo>
                  <a:pt x="968" y="804"/>
                </a:lnTo>
                <a:lnTo>
                  <a:pt x="958" y="838"/>
                </a:lnTo>
                <a:lnTo>
                  <a:pt x="943" y="870"/>
                </a:lnTo>
                <a:lnTo>
                  <a:pt x="923" y="898"/>
                </a:lnTo>
                <a:lnTo>
                  <a:pt x="898" y="923"/>
                </a:lnTo>
                <a:lnTo>
                  <a:pt x="871" y="942"/>
                </a:lnTo>
                <a:lnTo>
                  <a:pt x="838" y="958"/>
                </a:lnTo>
                <a:lnTo>
                  <a:pt x="804" y="967"/>
                </a:lnTo>
                <a:lnTo>
                  <a:pt x="767" y="971"/>
                </a:lnTo>
                <a:lnTo>
                  <a:pt x="103" y="971"/>
                </a:lnTo>
                <a:lnTo>
                  <a:pt x="77" y="967"/>
                </a:lnTo>
                <a:lnTo>
                  <a:pt x="53" y="959"/>
                </a:lnTo>
                <a:lnTo>
                  <a:pt x="35" y="945"/>
                </a:lnTo>
                <a:lnTo>
                  <a:pt x="19" y="928"/>
                </a:lnTo>
                <a:lnTo>
                  <a:pt x="7" y="908"/>
                </a:lnTo>
                <a:lnTo>
                  <a:pt x="1" y="886"/>
                </a:lnTo>
                <a:lnTo>
                  <a:pt x="0" y="863"/>
                </a:lnTo>
                <a:lnTo>
                  <a:pt x="4" y="839"/>
                </a:lnTo>
                <a:lnTo>
                  <a:pt x="14" y="817"/>
                </a:lnTo>
                <a:lnTo>
                  <a:pt x="30" y="797"/>
                </a:lnTo>
                <a:lnTo>
                  <a:pt x="797" y="31"/>
                </a:lnTo>
                <a:lnTo>
                  <a:pt x="813" y="17"/>
                </a:lnTo>
                <a:lnTo>
                  <a:pt x="831" y="8"/>
                </a:lnTo>
                <a:lnTo>
                  <a:pt x="850" y="2"/>
                </a:lnTo>
                <a:lnTo>
                  <a:pt x="868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096000" y="2540000"/>
            <a:ext cx="0" cy="431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672558" y="248707"/>
            <a:ext cx="10353707" cy="1303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>
                <a:solidFill>
                  <a:schemeClr val="bg1">
                    <a:lumMod val="85000"/>
                  </a:schemeClr>
                </a:solidFill>
                <a:latin typeface="나눔고딕 ExtraBold"/>
                <a:ea typeface="나눔고딕 ExtraBold"/>
                <a:cs typeface="+mn-cs"/>
              </a:rPr>
              <a:t>SHOES-PREDICTION</a:t>
            </a:r>
            <a:endParaRPr lang="en-US" altLang="ko-KR" sz="8000">
              <a:solidFill>
                <a:schemeClr val="bg1">
                  <a:lumMod val="8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4" name="타원 3"/>
          <p:cNvSpPr/>
          <p:nvPr/>
        </p:nvSpPr>
        <p:spPr>
          <a:xfrm rot="5400000">
            <a:off x="5652464" y="2127538"/>
            <a:ext cx="900000" cy="900000"/>
          </a:xfrm>
          <a:prstGeom prst="ellipse">
            <a:avLst/>
          </a:prstGeom>
          <a:solidFill>
            <a:srgbClr val="0e6fc6"/>
          </a:solidFill>
          <a:ln>
            <a:solidFill>
              <a:srgbClr val="0e6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122" name="그룹 121"/>
          <p:cNvGrpSpPr/>
          <p:nvPr/>
        </p:nvGrpSpPr>
        <p:grpSpPr>
          <a:xfrm rot="0">
            <a:off x="5904492" y="2330290"/>
            <a:ext cx="395945" cy="483996"/>
            <a:chOff x="1072314" y="3032576"/>
            <a:chExt cx="815735" cy="830949"/>
          </a:xfrm>
        </p:grpSpPr>
        <p:sp>
          <p:nvSpPr>
            <p:cNvPr id="23" name="Freeform 6"/>
            <p:cNvSpPr>
              <a:spLocks noEditPoints="1"/>
            </p:cNvSpPr>
            <p:nvPr/>
          </p:nvSpPr>
          <p:spPr>
            <a:xfrm>
              <a:off x="1072314" y="303257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>
            <a:xfrm>
              <a:off x="1482240" y="3457715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5" name="타원 4"/>
          <p:cNvSpPr/>
          <p:nvPr/>
        </p:nvSpPr>
        <p:spPr>
          <a:xfrm rot="5400000">
            <a:off x="5543924" y="3804894"/>
            <a:ext cx="1080000" cy="900000"/>
          </a:xfrm>
          <a:prstGeom prst="ellipse">
            <a:avLst/>
          </a:prstGeom>
          <a:solidFill>
            <a:srgbClr val="029cd8"/>
          </a:solidFill>
          <a:ln>
            <a:solidFill>
              <a:srgbClr val="02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26" name="Group 11"/>
          <p:cNvGrpSpPr>
            <a:grpSpLocks noChangeAspect="1"/>
          </p:cNvGrpSpPr>
          <p:nvPr/>
        </p:nvGrpSpPr>
        <p:grpSpPr>
          <a:xfrm rot="0">
            <a:off x="5892963" y="4045666"/>
            <a:ext cx="381923" cy="418455"/>
            <a:chOff x="1465" y="333"/>
            <a:chExt cx="667" cy="609"/>
          </a:xfrm>
          <a:solidFill>
            <a:schemeClr val="bg1"/>
          </a:solidFill>
        </p:grpSpPr>
        <p:sp>
          <p:nvSpPr>
            <p:cNvPr id="27" name="Freeform 13"/>
            <p:cNvSpPr/>
            <p:nvPr/>
          </p:nvSpPr>
          <p:spPr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8" name="Freeform 14"/>
            <p:cNvSpPr/>
            <p:nvPr/>
          </p:nvSpPr>
          <p:spPr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9" name="Freeform 15"/>
            <p:cNvSpPr/>
            <p:nvPr/>
          </p:nvSpPr>
          <p:spPr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2" name="Freeform 18"/>
            <p:cNvSpPr>
              <a:spLocks noEditPoints="1"/>
            </p:cNvSpPr>
            <p:nvPr/>
          </p:nvSpPr>
          <p:spPr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3" name="Freeform 19"/>
            <p:cNvSpPr/>
            <p:nvPr/>
          </p:nvSpPr>
          <p:spPr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6" name="타원 5"/>
          <p:cNvSpPr/>
          <p:nvPr/>
        </p:nvSpPr>
        <p:spPr>
          <a:xfrm rot="5400000">
            <a:off x="5543923" y="5487499"/>
            <a:ext cx="1080000" cy="900000"/>
          </a:xfrm>
          <a:prstGeom prst="ellipse">
            <a:avLst/>
          </a:prstGeom>
          <a:solidFill>
            <a:srgbClr val="0cced7"/>
          </a:solidFill>
          <a:ln>
            <a:solidFill>
              <a:srgbClr val="0cce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39" name="Group 34"/>
          <p:cNvGrpSpPr>
            <a:grpSpLocks noChangeAspect="1"/>
          </p:cNvGrpSpPr>
          <p:nvPr/>
        </p:nvGrpSpPr>
        <p:grpSpPr>
          <a:xfrm rot="0">
            <a:off x="5870280" y="5684898"/>
            <a:ext cx="427286" cy="505203"/>
            <a:chOff x="1975" y="273"/>
            <a:chExt cx="204" cy="201"/>
          </a:xfrm>
          <a:solidFill>
            <a:schemeClr val="bg1"/>
          </a:solidFill>
        </p:grpSpPr>
        <p:sp>
          <p:nvSpPr>
            <p:cNvPr id="40" name="Freeform 36"/>
            <p:cNvSpPr/>
            <p:nvPr/>
          </p:nvSpPr>
          <p:spPr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1" name="Freeform 37"/>
            <p:cNvSpPr/>
            <p:nvPr/>
          </p:nvSpPr>
          <p:spPr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2" name="Freeform 38"/>
            <p:cNvSpPr/>
            <p:nvPr/>
          </p:nvSpPr>
          <p:spPr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3" name="Freeform 39"/>
            <p:cNvSpPr/>
            <p:nvPr/>
          </p:nvSpPr>
          <p:spPr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4" name="Freeform 40"/>
            <p:cNvSpPr/>
            <p:nvPr/>
          </p:nvSpPr>
          <p:spPr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5" name="Freeform 41"/>
            <p:cNvSpPr/>
            <p:nvPr/>
          </p:nvSpPr>
          <p:spPr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7555066" y="2349752"/>
            <a:ext cx="1757954" cy="410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100" b="1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주제 선정</a:t>
            </a:r>
            <a:endParaRPr lang="ko-KR" altLang="en-US" sz="2100" b="1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737695" y="2124500"/>
            <a:ext cx="859445" cy="816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e6fc6"/>
                </a:solidFill>
                <a:latin typeface="나눔고딕 ExtraBold"/>
                <a:ea typeface="나눔고딕 ExtraBold"/>
                <a:cs typeface="+mn-cs"/>
              </a:rPr>
              <a:t>01</a:t>
            </a:r>
            <a:endParaRPr lang="ko-KR" altLang="en-US" sz="4800">
              <a:solidFill>
                <a:srgbClr val="0e6fc6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51299" y="3819812"/>
            <a:ext cx="864616" cy="8169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61b3bf"/>
                </a:solidFill>
                <a:latin typeface="나눔고딕 ExtraBold"/>
                <a:ea typeface="나눔고딕 ExtraBold"/>
                <a:cs typeface="+mn-cs"/>
              </a:rPr>
              <a:t>02</a:t>
            </a:r>
            <a:endParaRPr lang="ko-KR" altLang="en-US" sz="4800">
              <a:solidFill>
                <a:srgbClr val="61b3bf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543272" y="4057388"/>
            <a:ext cx="3004310" cy="407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100" b="1"/>
              <a:t>현황 및 연구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6737695" y="5510690"/>
            <a:ext cx="85944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cced7"/>
                </a:solidFill>
                <a:latin typeface="나눔고딕 ExtraBold"/>
                <a:ea typeface="나눔고딕 ExtraBold"/>
                <a:cs typeface="+mn-cs"/>
              </a:rPr>
              <a:t>03</a:t>
            </a:r>
            <a:endParaRPr lang="ko-KR" altLang="en-US" sz="4800">
              <a:solidFill>
                <a:srgbClr val="0cced7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478577" y="5757338"/>
            <a:ext cx="3057429" cy="4129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ko-KR" altLang="en-US" sz="2100" b="1"/>
              <a:t>기술 설계</a:t>
            </a:r>
            <a:r>
              <a:rPr lang="en-US" altLang="ko-KR" sz="2100" b="1"/>
              <a:t> </a:t>
            </a:r>
            <a:r>
              <a:rPr lang="ko-KR" altLang="en-US" sz="2100" b="1"/>
              <a:t>및 </a:t>
            </a:r>
            <a:r>
              <a:rPr lang="en-US" altLang="ko-KR" sz="2100" b="1"/>
              <a:t>DATA</a:t>
            </a:r>
            <a:endParaRPr lang="en-US" altLang="ko-KR" sz="21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1489973" y="562664"/>
            <a:ext cx="3637089" cy="3170892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-401357" y="3442204"/>
            <a:ext cx="3797700" cy="3797700"/>
          </a:xfrm>
          <a:prstGeom prst="ellipse">
            <a:avLst/>
          </a:prstGeom>
          <a:solidFill>
            <a:srgbClr val="009cd8"/>
          </a:solidFill>
          <a:ln>
            <a:solidFill>
              <a:srgbClr val="00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305505" y="3545544"/>
            <a:ext cx="1375029" cy="1375029"/>
          </a:xfrm>
          <a:prstGeom prst="ellipse">
            <a:avLst/>
          </a:prstGeom>
          <a:solidFill>
            <a:srgbClr val="f8fff6"/>
          </a:solidFill>
          <a:ln w="38100">
            <a:solidFill>
              <a:srgbClr val="00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rot="10804839">
            <a:off x="494655" y="4233059"/>
            <a:ext cx="1844685" cy="21944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defRPr/>
            </a:pPr>
            <a:r>
              <a:rPr lang="en-US" altLang="ko-KR" sz="13800">
                <a:solidFill>
                  <a:schemeClr val="bg1"/>
                </a:solidFill>
              </a:rPr>
              <a:t>W</a:t>
            </a:r>
            <a:endParaRPr lang="ko-KR" altLang="en-US" sz="1380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44206" y="3679060"/>
            <a:ext cx="657159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defRPr/>
            </a:pPr>
            <a:r>
              <a:rPr lang="en-US" altLang="ko-KR" sz="6600">
                <a:solidFill>
                  <a:srgbClr val="009cd8"/>
                </a:solidFill>
              </a:rPr>
              <a:t>2</a:t>
            </a:r>
            <a:endParaRPr lang="ko-KR" altLang="en-US" sz="6600">
              <a:solidFill>
                <a:srgbClr val="009cd8"/>
              </a:solidFill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6427558" y="3997947"/>
            <a:ext cx="4281442" cy="269622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100" b="1"/>
              <a:t>국내현황 및 기존연구</a:t>
            </a:r>
            <a:r>
              <a:rPr lang="en-US" altLang="ko-KR" sz="2100" b="1"/>
              <a:t> </a:t>
            </a:r>
            <a:endParaRPr lang="en-US" altLang="ko-KR" sz="2100" b="1"/>
          </a:p>
          <a:p>
            <a:pPr>
              <a:defRPr/>
            </a:pPr>
            <a:r>
              <a:rPr lang="en-US" altLang="ko-KR" sz="1300" b="1">
                <a:latin typeface="돋움"/>
                <a:ea typeface="돋움"/>
              </a:rPr>
              <a:t>1.티몬 </a:t>
            </a:r>
            <a:endParaRPr lang="en-US" altLang="ko-KR" sz="1300" b="1">
              <a:latin typeface="돋움"/>
              <a:ea typeface="돋움"/>
            </a:endParaRPr>
          </a:p>
          <a:p>
            <a:pPr>
              <a:defRPr/>
            </a:pPr>
            <a:r>
              <a:rPr lang="en-US" altLang="ko-KR" sz="1300" b="1">
                <a:latin typeface="돋움"/>
                <a:ea typeface="돋움"/>
              </a:rPr>
              <a:t>- 티몬에서는 상품의 등록이 더욱 다양해지는데 신발을 분류하거나 색깔을 분류하여 티몬 자체에서 상품을 등록하는데 어려움이 없이 카테고리 별로 나누어 자동으로 분류를 하여 상품을 웹에 등록하고 있다.</a:t>
            </a:r>
            <a:endParaRPr lang="en-US" altLang="ko-KR" sz="1300" b="1">
              <a:latin typeface="돋움"/>
              <a:ea typeface="돋움"/>
            </a:endParaRPr>
          </a:p>
          <a:p>
            <a:pPr>
              <a:defRPr/>
            </a:pPr>
            <a:r>
              <a:rPr lang="en-US" altLang="ko-KR" sz="1300" b="1">
                <a:latin typeface="돋움"/>
                <a:ea typeface="돋움"/>
              </a:rPr>
              <a:t>2.펄핏</a:t>
            </a:r>
            <a:endParaRPr lang="en-US" altLang="ko-KR" sz="1300" b="1">
              <a:latin typeface="돋움"/>
              <a:ea typeface="돋움"/>
            </a:endParaRPr>
          </a:p>
          <a:p>
            <a:pPr>
              <a:defRPr/>
            </a:pPr>
            <a:r>
              <a:rPr lang="en-US" altLang="ko-KR" sz="1300" b="1">
                <a:latin typeface="돋움"/>
                <a:ea typeface="돋움"/>
              </a:rPr>
              <a:t>‘펄핏’이라는 어플에서 사람들의 발 사이즈나 신발 사진을 학습시켜서 사용자나 구입을 희망하는 사람들에게 신발의 선택을 더 손쉽게 할 수 있도록 선택폭을 간추려 준다.</a:t>
            </a:r>
            <a:endParaRPr lang="en-US" altLang="ko-KR" sz="1300" b="1">
              <a:latin typeface="돋움"/>
              <a:ea typeface="돋움"/>
            </a:endParaRPr>
          </a:p>
          <a:p>
            <a:pPr>
              <a:defRPr/>
            </a:pPr>
            <a:endParaRPr lang="en-US" altLang="ko-KR" sz="1000" b="1">
              <a:latin typeface="돋움"/>
              <a:ea typeface="돋움"/>
            </a:endParaRPr>
          </a:p>
          <a:p>
            <a:pPr>
              <a:defRPr/>
            </a:pPr>
            <a:endParaRPr lang="ko-KR" altLang="en-US" sz="1000"/>
          </a:p>
        </p:txBody>
      </p:sp>
      <p:pic>
        <p:nvPicPr>
          <p:cNvPr id="27" name="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5471767" y="526028"/>
            <a:ext cx="3078850" cy="2902971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44189" y="575685"/>
            <a:ext cx="3086768" cy="28533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7"/>
          <p:cNvSpPr/>
          <p:nvPr/>
        </p:nvSpPr>
        <p:spPr>
          <a:xfrm>
            <a:off x="1472072" y="3572549"/>
            <a:ext cx="183806" cy="183617"/>
          </a:xfrm>
          <a:custGeom>
            <a:avLst/>
            <a:gdLst>
              <a:gd name="T0" fmla="*/ 868 w 972"/>
              <a:gd name="T1" fmla="*/ 0 h 971"/>
              <a:gd name="T2" fmla="*/ 890 w 972"/>
              <a:gd name="T3" fmla="*/ 2 h 971"/>
              <a:gd name="T4" fmla="*/ 911 w 972"/>
              <a:gd name="T5" fmla="*/ 10 h 971"/>
              <a:gd name="T6" fmla="*/ 931 w 972"/>
              <a:gd name="T7" fmla="*/ 21 h 971"/>
              <a:gd name="T8" fmla="*/ 947 w 972"/>
              <a:gd name="T9" fmla="*/ 37 h 971"/>
              <a:gd name="T10" fmla="*/ 960 w 972"/>
              <a:gd name="T11" fmla="*/ 56 h 971"/>
              <a:gd name="T12" fmla="*/ 968 w 972"/>
              <a:gd name="T13" fmla="*/ 77 h 971"/>
              <a:gd name="T14" fmla="*/ 972 w 972"/>
              <a:gd name="T15" fmla="*/ 103 h 971"/>
              <a:gd name="T16" fmla="*/ 972 w 972"/>
              <a:gd name="T17" fmla="*/ 767 h 971"/>
              <a:gd name="T18" fmla="*/ 968 w 972"/>
              <a:gd name="T19" fmla="*/ 804 h 971"/>
              <a:gd name="T20" fmla="*/ 958 w 972"/>
              <a:gd name="T21" fmla="*/ 838 h 971"/>
              <a:gd name="T22" fmla="*/ 943 w 972"/>
              <a:gd name="T23" fmla="*/ 870 h 971"/>
              <a:gd name="T24" fmla="*/ 923 w 972"/>
              <a:gd name="T25" fmla="*/ 898 h 971"/>
              <a:gd name="T26" fmla="*/ 898 w 972"/>
              <a:gd name="T27" fmla="*/ 923 h 971"/>
              <a:gd name="T28" fmla="*/ 871 w 972"/>
              <a:gd name="T29" fmla="*/ 942 h 971"/>
              <a:gd name="T30" fmla="*/ 838 w 972"/>
              <a:gd name="T31" fmla="*/ 958 h 971"/>
              <a:gd name="T32" fmla="*/ 804 w 972"/>
              <a:gd name="T33" fmla="*/ 967 h 971"/>
              <a:gd name="T34" fmla="*/ 767 w 972"/>
              <a:gd name="T35" fmla="*/ 971 h 971"/>
              <a:gd name="T36" fmla="*/ 103 w 972"/>
              <a:gd name="T37" fmla="*/ 971 h 971"/>
              <a:gd name="T38" fmla="*/ 77 w 972"/>
              <a:gd name="T39" fmla="*/ 967 h 971"/>
              <a:gd name="T40" fmla="*/ 53 w 972"/>
              <a:gd name="T41" fmla="*/ 959 h 971"/>
              <a:gd name="T42" fmla="*/ 35 w 972"/>
              <a:gd name="T43" fmla="*/ 945 h 971"/>
              <a:gd name="T44" fmla="*/ 19 w 972"/>
              <a:gd name="T45" fmla="*/ 928 h 971"/>
              <a:gd name="T46" fmla="*/ 7 w 972"/>
              <a:gd name="T47" fmla="*/ 908 h 971"/>
              <a:gd name="T48" fmla="*/ 1 w 972"/>
              <a:gd name="T49" fmla="*/ 886 h 971"/>
              <a:gd name="T50" fmla="*/ 0 w 972"/>
              <a:gd name="T51" fmla="*/ 863 h 971"/>
              <a:gd name="T52" fmla="*/ 4 w 972"/>
              <a:gd name="T53" fmla="*/ 839 h 971"/>
              <a:gd name="T54" fmla="*/ 14 w 972"/>
              <a:gd name="T55" fmla="*/ 817 h 971"/>
              <a:gd name="T56" fmla="*/ 30 w 972"/>
              <a:gd name="T57" fmla="*/ 797 h 971"/>
              <a:gd name="T58" fmla="*/ 797 w 972"/>
              <a:gd name="T59" fmla="*/ 31 h 971"/>
              <a:gd name="T60" fmla="*/ 813 w 972"/>
              <a:gd name="T61" fmla="*/ 17 h 971"/>
              <a:gd name="T62" fmla="*/ 831 w 972"/>
              <a:gd name="T63" fmla="*/ 8 h 971"/>
              <a:gd name="T64" fmla="*/ 850 w 972"/>
              <a:gd name="T65" fmla="*/ 2 h 971"/>
              <a:gd name="T66" fmla="*/ 868 w 972"/>
              <a:gd name="T67" fmla="*/ 0 h 97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72" h="971">
                <a:moveTo>
                  <a:pt x="868" y="0"/>
                </a:moveTo>
                <a:lnTo>
                  <a:pt x="890" y="2"/>
                </a:lnTo>
                <a:lnTo>
                  <a:pt x="911" y="10"/>
                </a:lnTo>
                <a:lnTo>
                  <a:pt x="931" y="21"/>
                </a:lnTo>
                <a:lnTo>
                  <a:pt x="947" y="37"/>
                </a:lnTo>
                <a:lnTo>
                  <a:pt x="960" y="56"/>
                </a:lnTo>
                <a:lnTo>
                  <a:pt x="968" y="77"/>
                </a:lnTo>
                <a:lnTo>
                  <a:pt x="972" y="103"/>
                </a:lnTo>
                <a:lnTo>
                  <a:pt x="972" y="767"/>
                </a:lnTo>
                <a:lnTo>
                  <a:pt x="968" y="804"/>
                </a:lnTo>
                <a:lnTo>
                  <a:pt x="958" y="838"/>
                </a:lnTo>
                <a:lnTo>
                  <a:pt x="943" y="870"/>
                </a:lnTo>
                <a:lnTo>
                  <a:pt x="923" y="898"/>
                </a:lnTo>
                <a:lnTo>
                  <a:pt x="898" y="923"/>
                </a:lnTo>
                <a:lnTo>
                  <a:pt x="871" y="942"/>
                </a:lnTo>
                <a:lnTo>
                  <a:pt x="838" y="958"/>
                </a:lnTo>
                <a:lnTo>
                  <a:pt x="804" y="967"/>
                </a:lnTo>
                <a:lnTo>
                  <a:pt x="767" y="971"/>
                </a:lnTo>
                <a:lnTo>
                  <a:pt x="103" y="971"/>
                </a:lnTo>
                <a:lnTo>
                  <a:pt x="77" y="967"/>
                </a:lnTo>
                <a:lnTo>
                  <a:pt x="53" y="959"/>
                </a:lnTo>
                <a:lnTo>
                  <a:pt x="35" y="945"/>
                </a:lnTo>
                <a:lnTo>
                  <a:pt x="19" y="928"/>
                </a:lnTo>
                <a:lnTo>
                  <a:pt x="7" y="908"/>
                </a:lnTo>
                <a:lnTo>
                  <a:pt x="1" y="886"/>
                </a:lnTo>
                <a:lnTo>
                  <a:pt x="0" y="863"/>
                </a:lnTo>
                <a:lnTo>
                  <a:pt x="4" y="839"/>
                </a:lnTo>
                <a:lnTo>
                  <a:pt x="14" y="817"/>
                </a:lnTo>
                <a:lnTo>
                  <a:pt x="30" y="797"/>
                </a:lnTo>
                <a:lnTo>
                  <a:pt x="797" y="31"/>
                </a:lnTo>
                <a:lnTo>
                  <a:pt x="813" y="17"/>
                </a:lnTo>
                <a:lnTo>
                  <a:pt x="831" y="8"/>
                </a:lnTo>
                <a:lnTo>
                  <a:pt x="850" y="2"/>
                </a:lnTo>
                <a:lnTo>
                  <a:pt x="868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096000" y="2540000"/>
            <a:ext cx="0" cy="431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672558" y="248707"/>
            <a:ext cx="10353707" cy="1303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>
                <a:solidFill>
                  <a:schemeClr val="bg1">
                    <a:lumMod val="85000"/>
                  </a:schemeClr>
                </a:solidFill>
                <a:latin typeface="나눔고딕 ExtraBold"/>
                <a:ea typeface="나눔고딕 ExtraBold"/>
                <a:cs typeface="+mn-cs"/>
              </a:rPr>
              <a:t>SHOES-PREDICTION</a:t>
            </a:r>
            <a:endParaRPr lang="en-US" altLang="ko-KR" sz="8000">
              <a:solidFill>
                <a:schemeClr val="bg1">
                  <a:lumMod val="8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4" name="타원 3"/>
          <p:cNvSpPr/>
          <p:nvPr/>
        </p:nvSpPr>
        <p:spPr>
          <a:xfrm rot="5400000">
            <a:off x="5652464" y="2127538"/>
            <a:ext cx="900000" cy="900000"/>
          </a:xfrm>
          <a:prstGeom prst="ellipse">
            <a:avLst/>
          </a:prstGeom>
          <a:solidFill>
            <a:srgbClr val="0e6fc6"/>
          </a:solidFill>
          <a:ln>
            <a:solidFill>
              <a:srgbClr val="0e6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122" name="그룹 121"/>
          <p:cNvGrpSpPr/>
          <p:nvPr/>
        </p:nvGrpSpPr>
        <p:grpSpPr>
          <a:xfrm rot="0">
            <a:off x="5904492" y="2330290"/>
            <a:ext cx="395945" cy="483996"/>
            <a:chOff x="1072314" y="3032576"/>
            <a:chExt cx="815735" cy="830949"/>
          </a:xfrm>
        </p:grpSpPr>
        <p:sp>
          <p:nvSpPr>
            <p:cNvPr id="23" name="Freeform 6"/>
            <p:cNvSpPr>
              <a:spLocks noEditPoints="1"/>
            </p:cNvSpPr>
            <p:nvPr/>
          </p:nvSpPr>
          <p:spPr>
            <a:xfrm>
              <a:off x="1072314" y="303257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>
            <a:xfrm>
              <a:off x="1482240" y="3457715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5" name="타원 4"/>
          <p:cNvSpPr/>
          <p:nvPr/>
        </p:nvSpPr>
        <p:spPr>
          <a:xfrm rot="5400000">
            <a:off x="5543924" y="3804894"/>
            <a:ext cx="1080000" cy="900000"/>
          </a:xfrm>
          <a:prstGeom prst="ellipse">
            <a:avLst/>
          </a:prstGeom>
          <a:solidFill>
            <a:srgbClr val="029cd8"/>
          </a:solidFill>
          <a:ln>
            <a:solidFill>
              <a:srgbClr val="02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26" name="Group 11"/>
          <p:cNvGrpSpPr>
            <a:grpSpLocks noChangeAspect="1"/>
          </p:cNvGrpSpPr>
          <p:nvPr/>
        </p:nvGrpSpPr>
        <p:grpSpPr>
          <a:xfrm rot="0">
            <a:off x="5892963" y="4045666"/>
            <a:ext cx="381923" cy="418455"/>
            <a:chOff x="1465" y="333"/>
            <a:chExt cx="667" cy="609"/>
          </a:xfrm>
          <a:solidFill>
            <a:schemeClr val="bg1"/>
          </a:solidFill>
        </p:grpSpPr>
        <p:sp>
          <p:nvSpPr>
            <p:cNvPr id="27" name="Freeform 13"/>
            <p:cNvSpPr/>
            <p:nvPr/>
          </p:nvSpPr>
          <p:spPr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8" name="Freeform 14"/>
            <p:cNvSpPr/>
            <p:nvPr/>
          </p:nvSpPr>
          <p:spPr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9" name="Freeform 15"/>
            <p:cNvSpPr/>
            <p:nvPr/>
          </p:nvSpPr>
          <p:spPr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2" name="Freeform 18"/>
            <p:cNvSpPr>
              <a:spLocks noEditPoints="1"/>
            </p:cNvSpPr>
            <p:nvPr/>
          </p:nvSpPr>
          <p:spPr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3" name="Freeform 19"/>
            <p:cNvSpPr/>
            <p:nvPr/>
          </p:nvSpPr>
          <p:spPr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6" name="타원 5"/>
          <p:cNvSpPr/>
          <p:nvPr/>
        </p:nvSpPr>
        <p:spPr>
          <a:xfrm rot="5400000">
            <a:off x="5543923" y="5487499"/>
            <a:ext cx="1080000" cy="900000"/>
          </a:xfrm>
          <a:prstGeom prst="ellipse">
            <a:avLst/>
          </a:prstGeom>
          <a:solidFill>
            <a:srgbClr val="0cced7"/>
          </a:solidFill>
          <a:ln>
            <a:solidFill>
              <a:srgbClr val="0cce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39" name="Group 34"/>
          <p:cNvGrpSpPr>
            <a:grpSpLocks noChangeAspect="1"/>
          </p:cNvGrpSpPr>
          <p:nvPr/>
        </p:nvGrpSpPr>
        <p:grpSpPr>
          <a:xfrm rot="0">
            <a:off x="5870280" y="5684898"/>
            <a:ext cx="427286" cy="505203"/>
            <a:chOff x="1975" y="273"/>
            <a:chExt cx="204" cy="201"/>
          </a:xfrm>
          <a:solidFill>
            <a:schemeClr val="bg1"/>
          </a:solidFill>
        </p:grpSpPr>
        <p:sp>
          <p:nvSpPr>
            <p:cNvPr id="40" name="Freeform 36"/>
            <p:cNvSpPr/>
            <p:nvPr/>
          </p:nvSpPr>
          <p:spPr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1" name="Freeform 37"/>
            <p:cNvSpPr/>
            <p:nvPr/>
          </p:nvSpPr>
          <p:spPr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2" name="Freeform 38"/>
            <p:cNvSpPr/>
            <p:nvPr/>
          </p:nvSpPr>
          <p:spPr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3" name="Freeform 39"/>
            <p:cNvSpPr/>
            <p:nvPr/>
          </p:nvSpPr>
          <p:spPr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4" name="Freeform 40"/>
            <p:cNvSpPr/>
            <p:nvPr/>
          </p:nvSpPr>
          <p:spPr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5" name="Freeform 41"/>
            <p:cNvSpPr/>
            <p:nvPr/>
          </p:nvSpPr>
          <p:spPr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7555066" y="2349752"/>
            <a:ext cx="1757954" cy="410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100" b="1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주제 선정</a:t>
            </a:r>
            <a:endParaRPr lang="ko-KR" altLang="en-US" sz="2100" b="1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737695" y="2124500"/>
            <a:ext cx="859445" cy="816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e6fc6"/>
                </a:solidFill>
                <a:latin typeface="나눔고딕 ExtraBold"/>
                <a:ea typeface="나눔고딕 ExtraBold"/>
                <a:cs typeface="+mn-cs"/>
              </a:rPr>
              <a:t>01</a:t>
            </a:r>
            <a:endParaRPr lang="ko-KR" altLang="en-US" sz="4800">
              <a:solidFill>
                <a:srgbClr val="0e6fc6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51299" y="3819812"/>
            <a:ext cx="864616" cy="8169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61b3bf"/>
                </a:solidFill>
                <a:latin typeface="나눔고딕 ExtraBold"/>
                <a:ea typeface="나눔고딕 ExtraBold"/>
                <a:cs typeface="+mn-cs"/>
              </a:rPr>
              <a:t>02</a:t>
            </a:r>
            <a:endParaRPr lang="ko-KR" altLang="en-US" sz="4800">
              <a:solidFill>
                <a:srgbClr val="61b3bf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543272" y="4057388"/>
            <a:ext cx="3004310" cy="4079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2100" b="1"/>
              <a:t>현황 및 연구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6737695" y="5510690"/>
            <a:ext cx="85944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cced7"/>
                </a:solidFill>
                <a:latin typeface="나눔고딕 ExtraBold"/>
                <a:ea typeface="나눔고딕 ExtraBold"/>
                <a:cs typeface="+mn-cs"/>
              </a:rPr>
              <a:t>03</a:t>
            </a:r>
            <a:endParaRPr lang="ko-KR" altLang="en-US" sz="4800">
              <a:solidFill>
                <a:srgbClr val="0cced7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478577" y="5757338"/>
            <a:ext cx="3057429" cy="4129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ko-KR" altLang="en-US" sz="2100" b="1"/>
              <a:t>기술 설계</a:t>
            </a:r>
            <a:r>
              <a:rPr lang="en-US" altLang="ko-KR" sz="2100" b="1"/>
              <a:t> </a:t>
            </a:r>
            <a:r>
              <a:rPr lang="ko-KR" altLang="en-US" sz="2100" b="1"/>
              <a:t>및 </a:t>
            </a:r>
            <a:r>
              <a:rPr lang="en-US" altLang="ko-KR" sz="2100" b="1"/>
              <a:t>DATA</a:t>
            </a:r>
            <a:endParaRPr lang="en-US" altLang="ko-KR" sz="21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15258" y="725714"/>
            <a:ext cx="11161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31"/>
          <p:cNvSpPr>
            <a:spLocks noEditPoints="1"/>
          </p:cNvSpPr>
          <p:nvPr/>
        </p:nvSpPr>
        <p:spPr>
          <a:xfrm>
            <a:off x="9654105" y="2823364"/>
            <a:ext cx="618090" cy="611896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46019" y="989039"/>
            <a:ext cx="2623910" cy="447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개발 환경</a:t>
            </a:r>
            <a:endParaRPr lang="ko-KR" altLang="en-US" sz="2400" b="1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1201982" y="1689999"/>
            <a:ext cx="10395440" cy="12355"/>
          </a:xfrm>
          <a:prstGeom prst="line">
            <a:avLst/>
          </a:prstGeom>
          <a:ln w="57150">
            <a:solidFill>
              <a:srgbClr val="0e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1195963" y="1510485"/>
            <a:ext cx="1571625" cy="0"/>
          </a:xfrm>
          <a:prstGeom prst="line">
            <a:avLst/>
          </a:prstGeom>
          <a:ln w="57150">
            <a:solidFill>
              <a:srgbClr val="029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43"/>
          <p:cNvSpPr txBox="1"/>
          <p:nvPr/>
        </p:nvSpPr>
        <p:spPr>
          <a:xfrm>
            <a:off x="489033" y="3429000"/>
            <a:ext cx="2474092" cy="28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ln w="9525">
                  <a:solidFill>
                    <a:schemeClr val="tx1">
                      <a:alpha val="0"/>
                    </a:schemeClr>
                  </a:solidFill>
                </a:ln>
                <a:latin typeface="굴림"/>
                <a:ea typeface="굴림"/>
              </a:rPr>
              <a:t>.</a:t>
            </a:r>
            <a:endParaRPr lang="ko-KR" altLang="en-US" sz="1300" b="1">
              <a:ln w="9525">
                <a:solidFill>
                  <a:schemeClr val="tx1">
                    <a:alpha val="0"/>
                  </a:schemeClr>
                </a:solidFill>
              </a:ln>
              <a:latin typeface="굴림"/>
              <a:ea typeface="굴림"/>
            </a:endParaRPr>
          </a:p>
        </p:txBody>
      </p:sp>
      <p:sp>
        <p:nvSpPr>
          <p:cNvPr id="69" name="TextBox 12"/>
          <p:cNvSpPr txBox="1"/>
          <p:nvPr/>
        </p:nvSpPr>
        <p:spPr>
          <a:xfrm>
            <a:off x="396643" y="262457"/>
            <a:ext cx="3899362" cy="44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SHOES-PREDICTION</a:t>
            </a:r>
            <a:endParaRPr lang="en-US" altLang="ko-KR" sz="2300" b="1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70" name=""/>
          <p:cNvSpPr txBox="1"/>
          <p:nvPr/>
        </p:nvSpPr>
        <p:spPr>
          <a:xfrm>
            <a:off x="1160316" y="3598622"/>
            <a:ext cx="7013863" cy="36187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b="1" u="sng"/>
              <a:t>programing : </a:t>
            </a:r>
            <a:endParaRPr lang="en-US" altLang="ko-KR" b="1" u="sng"/>
          </a:p>
        </p:txBody>
      </p:sp>
      <p:sp>
        <p:nvSpPr>
          <p:cNvPr id="71" name=""/>
          <p:cNvSpPr txBox="1"/>
          <p:nvPr/>
        </p:nvSpPr>
        <p:spPr>
          <a:xfrm>
            <a:off x="1206883" y="1961380"/>
            <a:ext cx="7013863" cy="173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desktop :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 b="1"/>
              <a:t>Colab (pro)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 b="1"/>
              <a:t>VsCode :</a:t>
            </a:r>
            <a:r>
              <a:rPr lang="en-US" altLang="ko-KR"/>
              <a:t> version 1.63.1 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pic>
        <p:nvPicPr>
          <p:cNvPr id="7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47166" y="1937588"/>
            <a:ext cx="6841112" cy="436666"/>
          </a:xfrm>
          <a:prstGeom prst="rect">
            <a:avLst/>
          </a:prstGeom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43253" y="4186423"/>
            <a:ext cx="1767993" cy="1455546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92348" y="4203804"/>
            <a:ext cx="1560363" cy="1410967"/>
          </a:xfrm>
          <a:prstGeom prst="rect">
            <a:avLst/>
          </a:prstGeom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4208722"/>
            <a:ext cx="2042337" cy="1483935"/>
          </a:xfrm>
          <a:prstGeom prst="rect">
            <a:avLst/>
          </a:prstGeom>
        </p:spPr>
      </p:pic>
      <p:pic>
        <p:nvPicPr>
          <p:cNvPr id="7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053341" y="4198713"/>
            <a:ext cx="1724558" cy="1601375"/>
          </a:xfrm>
          <a:prstGeom prst="rect">
            <a:avLst/>
          </a:prstGeom>
        </p:spPr>
      </p:pic>
      <p:sp>
        <p:nvSpPr>
          <p:cNvPr id="77" name=""/>
          <p:cNvSpPr txBox="1"/>
          <p:nvPr/>
        </p:nvSpPr>
        <p:spPr>
          <a:xfrm>
            <a:off x="3891138" y="5898442"/>
            <a:ext cx="1358195" cy="37041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3.8.8 64-bit</a:t>
            </a:r>
            <a:endParaRPr lang="en-US" altLang="ko-KR"/>
          </a:p>
        </p:txBody>
      </p:sp>
      <p:sp>
        <p:nvSpPr>
          <p:cNvPr id="78" name=""/>
          <p:cNvSpPr txBox="1"/>
          <p:nvPr/>
        </p:nvSpPr>
        <p:spPr>
          <a:xfrm>
            <a:off x="6557079" y="5904087"/>
            <a:ext cx="1358195" cy="361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v 0.1.2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15258" y="725714"/>
            <a:ext cx="11161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6643" y="262457"/>
            <a:ext cx="3899362" cy="440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3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SHOES-PREDICTION</a:t>
            </a:r>
            <a:endParaRPr lang="en-US" altLang="ko-KR" sz="2300" b="1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36" name="Freeform 31"/>
          <p:cNvSpPr>
            <a:spLocks noEditPoints="1"/>
          </p:cNvSpPr>
          <p:nvPr/>
        </p:nvSpPr>
        <p:spPr>
          <a:xfrm>
            <a:off x="9654105" y="2823364"/>
            <a:ext cx="618090" cy="611896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73680" y="1886926"/>
            <a:ext cx="1194471" cy="367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구현 단계</a:t>
            </a:r>
            <a:endParaRPr lang="ko-KR" altLang="en-US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1104167" y="3167978"/>
            <a:ext cx="10395440" cy="12355"/>
          </a:xfrm>
          <a:prstGeom prst="line">
            <a:avLst/>
          </a:prstGeom>
          <a:ln w="57150">
            <a:solidFill>
              <a:srgbClr val="0e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3379979" y="1910439"/>
            <a:ext cx="1571625" cy="0"/>
          </a:xfrm>
          <a:prstGeom prst="line">
            <a:avLst/>
          </a:prstGeom>
          <a:ln w="57150">
            <a:solidFill>
              <a:srgbClr val="029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5313554" y="1910439"/>
            <a:ext cx="1571625" cy="0"/>
          </a:xfrm>
          <a:prstGeom prst="line">
            <a:avLst/>
          </a:prstGeom>
          <a:ln w="57150">
            <a:solidFill>
              <a:srgbClr val="0cc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247129" y="1910439"/>
            <a:ext cx="1571625" cy="0"/>
          </a:xfrm>
          <a:prstGeom prst="line">
            <a:avLst/>
          </a:prstGeom>
          <a:ln w="57150">
            <a:solidFill>
              <a:srgbClr val="0cd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3176173" y="1056292"/>
            <a:ext cx="7653068" cy="1832014"/>
          </a:xfrm>
          <a:prstGeom prst="rect">
            <a:avLst/>
          </a:prstGeom>
        </p:spPr>
      </p:pic>
      <p:pic>
        <p:nvPicPr>
          <p:cNvPr id="6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27938" y="3429000"/>
            <a:ext cx="7802639" cy="2838319"/>
          </a:xfrm>
          <a:prstGeom prst="rect">
            <a:avLst/>
          </a:prstGeom>
        </p:spPr>
      </p:pic>
      <p:sp>
        <p:nvSpPr>
          <p:cNvPr id="67" name="TextBox 43"/>
          <p:cNvSpPr txBox="1"/>
          <p:nvPr/>
        </p:nvSpPr>
        <p:spPr>
          <a:xfrm>
            <a:off x="489033" y="3429000"/>
            <a:ext cx="2474092" cy="28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ln w="9525">
                  <a:solidFill>
                    <a:schemeClr val="tx1">
                      <a:alpha val="0"/>
                    </a:schemeClr>
                  </a:solidFill>
                </a:ln>
                <a:latin typeface="굴림"/>
                <a:ea typeface="굴림"/>
              </a:rPr>
              <a:t>.</a:t>
            </a:r>
            <a:endParaRPr lang="ko-KR" altLang="en-US" sz="1300" b="1">
              <a:ln w="9525">
                <a:solidFill>
                  <a:schemeClr val="tx1">
                    <a:alpha val="0"/>
                  </a:schemeClr>
                </a:solidFill>
              </a:ln>
              <a:latin typeface="굴림"/>
              <a:ea typeface="굴림"/>
            </a:endParaRPr>
          </a:p>
        </p:txBody>
      </p:sp>
      <p:sp>
        <p:nvSpPr>
          <p:cNvPr id="68" name="TextBox 43"/>
          <p:cNvSpPr txBox="1"/>
          <p:nvPr/>
        </p:nvSpPr>
        <p:spPr>
          <a:xfrm>
            <a:off x="549967" y="5055575"/>
            <a:ext cx="6891833" cy="638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/>
                <a:ea typeface="나눔고딕"/>
                <a:cs typeface="+mn-cs"/>
              </a:rPr>
              <a:t>데이터 전처리 </a:t>
            </a:r>
            <a:r>
              <a:rPr lang="en-US" altLang="ko-KR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/>
                <a:ea typeface="나눔고딕"/>
                <a:cs typeface="+mn-cs"/>
              </a:rPr>
              <a:t>-&gt;</a:t>
            </a:r>
            <a:r>
              <a:rPr lang="ko-KR" altLang="en-US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/>
                <a:ea typeface="나눔고딕"/>
                <a:cs typeface="+mn-cs"/>
              </a:rPr>
              <a:t> 학습 </a:t>
            </a:r>
            <a:r>
              <a:rPr lang="en-US" altLang="ko-KR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/>
                <a:ea typeface="나눔고딕"/>
                <a:cs typeface="+mn-cs"/>
              </a:rPr>
              <a:t>-&gt;</a:t>
            </a:r>
            <a:r>
              <a:rPr lang="ko-KR" altLang="en-US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/>
                <a:ea typeface="나눔고딕"/>
                <a:cs typeface="+mn-cs"/>
              </a:rPr>
              <a:t> 모델 추출</a:t>
            </a:r>
            <a:r>
              <a:rPr lang="en-US" altLang="ko-KR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/>
                <a:ea typeface="나눔고딕"/>
                <a:cs typeface="+mn-cs"/>
              </a:rPr>
              <a:t>-&gt;</a:t>
            </a:r>
            <a:r>
              <a:rPr lang="ko-KR" altLang="en-US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/>
                <a:ea typeface="나눔고딕"/>
                <a:cs typeface="+mn-cs"/>
              </a:rPr>
              <a:t> 모델 재 생성 </a:t>
            </a:r>
            <a:r>
              <a:rPr lang="en-US" altLang="ko-KR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/>
                <a:ea typeface="나눔고딕"/>
                <a:cs typeface="+mn-cs"/>
              </a:rPr>
              <a:t>-&gt;</a:t>
            </a:r>
            <a:r>
              <a:rPr lang="ko-KR" altLang="en-US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고딕"/>
                <a:ea typeface="나눔고딕"/>
                <a:cs typeface="+mn-cs"/>
              </a:rPr>
              <a:t> 서비스 단계</a:t>
            </a:r>
            <a:endParaRPr lang="ko-KR" altLang="en-US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algn="ctr">
              <a:defRPr/>
            </a:pPr>
            <a:r>
              <a:rPr lang="ko-KR" altLang="en-US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사용자는 </a:t>
            </a:r>
            <a:r>
              <a:rPr lang="en-US" altLang="ko-KR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request</a:t>
            </a:r>
            <a:r>
              <a:rPr lang="ko-KR" altLang="en-US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후 생성된</a:t>
            </a:r>
            <a:r>
              <a:rPr lang="en-US" altLang="ko-KR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model</a:t>
            </a:r>
            <a:r>
              <a:rPr lang="ko-KR" altLang="en-US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을 통해서 서비스를 이용</a:t>
            </a:r>
            <a:endParaRPr lang="ko-KR" altLang="en-US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1909</ep:Words>
  <ep:PresentationFormat>와이드스크린</ep:PresentationFormat>
  <ep:Paragraphs>853</ep:Paragraphs>
  <ep:Slides>30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ep:HeadingPairs>
  <ep:TitlesOfParts>
    <vt:vector size="3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2015-11-03T22:28:24.000</dcterms:created>
  <dc:creator>JONGOH KIM</dc:creator>
  <cp:lastModifiedBy>mgw15</cp:lastModifiedBy>
  <dcterms:modified xsi:type="dcterms:W3CDTF">2022-01-11T05:17:06.280</dcterms:modified>
  <cp:revision>231</cp:revision>
  <dc:title>PowerPoint 프레젠테이션</dc:title>
  <cp:version>1000.0000.01</cp:version>
</cp:coreProperties>
</file>